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4v"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77" r:id="rId12"/>
    <p:sldId id="266" r:id="rId13"/>
    <p:sldId id="274" r:id="rId14"/>
    <p:sldId id="276" r:id="rId15"/>
    <p:sldId id="271" r:id="rId16"/>
    <p:sldId id="272" r:id="rId17"/>
    <p:sldId id="273" r:id="rId18"/>
    <p:sldId id="275" r:id="rId19"/>
    <p:sldId id="278" r:id="rId20"/>
    <p:sldId id="283" r:id="rId21"/>
    <p:sldId id="279" r:id="rId22"/>
    <p:sldId id="280" r:id="rId23"/>
    <p:sldId id="282" r:id="rId24"/>
    <p:sldId id="267" r:id="rId25"/>
    <p:sldId id="268" r:id="rId26"/>
    <p:sldId id="269" r:id="rId27"/>
    <p:sldId id="284" r:id="rId28"/>
    <p:sldId id="270"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656F"/>
    <a:srgbClr val="53666F"/>
    <a:srgbClr val="161921"/>
    <a:srgbClr val="1E232C"/>
    <a:srgbClr val="171D23"/>
    <a:srgbClr val="1B202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79" autoAdjust="0"/>
    <p:restoredTop sz="94660"/>
  </p:normalViewPr>
  <p:slideViewPr>
    <p:cSldViewPr snapToGrid="0">
      <p:cViewPr varScale="1">
        <p:scale>
          <a:sx n="108" d="100"/>
          <a:sy n="108" d="100"/>
        </p:scale>
        <p:origin x="612" y="102"/>
      </p:cViewPr>
      <p:guideLst>
        <p:guide orient="horz" pos="2160"/>
        <p:guide pos="3840"/>
      </p:guideLst>
    </p:cSldViewPr>
  </p:slideViewPr>
  <p:notesTextViewPr>
    <p:cViewPr>
      <p:scale>
        <a:sx n="1" d="1"/>
        <a:sy n="1" d="1"/>
      </p:scale>
      <p:origin x="0" y="-39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media/image1.jpeg>
</file>

<file path=ppt/media/image10.jpeg>
</file>

<file path=ppt/media/image11.jpeg>
</file>

<file path=ppt/media/image12.jpeg>
</file>

<file path=ppt/media/image13.jpeg>
</file>

<file path=ppt/media/image14.png>
</file>

<file path=ppt/media/image15.jpeg>
</file>

<file path=ppt/media/image2.png>
</file>

<file path=ppt/media/image3.png>
</file>

<file path=ppt/media/image4.png>
</file>

<file path=ppt/media/image5.jpeg>
</file>

<file path=ppt/media/image6.png>
</file>

<file path=ppt/media/image7.jpeg>
</file>

<file path=ppt/media/image8.png>
</file>

<file path=ppt/media/image9.jpe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7241339-5835-43B2-A5D2-7B5C19F0DCAB}" type="datetimeFigureOut">
              <a:rPr lang="en-US" smtClean="0"/>
              <a:t>4/5/2016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A7CFE8-C68D-40BB-95AA-B90F3EED85FC}" type="slidenum">
              <a:rPr lang="en-US" smtClean="0"/>
              <a:t>‹#›</a:t>
            </a:fld>
            <a:endParaRPr lang="en-US"/>
          </a:p>
        </p:txBody>
      </p:sp>
    </p:spTree>
    <p:extLst>
      <p:ext uri="{BB962C8B-B14F-4D97-AF65-F5344CB8AC3E}">
        <p14:creationId xmlns:p14="http://schemas.microsoft.com/office/powerpoint/2010/main" val="13474758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a. Equality means that malicious nodes are as valid as all other nodes. </a:t>
            </a:r>
          </a:p>
          <a:p>
            <a:r>
              <a:rPr lang="en-US" sz="1200" b="0" i="0" u="none" strike="noStrike" kern="1200" baseline="0" dirty="0" smtClean="0">
                <a:solidFill>
                  <a:schemeClr val="tx1"/>
                </a:solidFill>
                <a:latin typeface="+mn-lt"/>
                <a:ea typeface="+mn-ea"/>
                <a:cs typeface="+mn-cs"/>
              </a:rPr>
              <a:t>b. No central control means that bad behavior is not prohibited and must be handled by the entire network. </a:t>
            </a:r>
          </a:p>
          <a:p>
            <a:r>
              <a:rPr lang="en-US" sz="1200" b="0" i="0" u="none" strike="noStrike" kern="1200" baseline="0" dirty="0" smtClean="0">
                <a:solidFill>
                  <a:schemeClr val="tx1"/>
                </a:solidFill>
                <a:latin typeface="+mn-lt"/>
                <a:ea typeface="+mn-ea"/>
                <a:cs typeface="+mn-cs"/>
              </a:rPr>
              <a:t>c. Dynamic topology allows invaders. </a:t>
            </a:r>
          </a:p>
          <a:p>
            <a:r>
              <a:rPr lang="en-US" sz="1200" b="0" i="0" u="none" strike="noStrike" kern="1200" baseline="0" dirty="0" smtClean="0">
                <a:solidFill>
                  <a:schemeClr val="tx1"/>
                </a:solidFill>
                <a:latin typeface="+mn-lt"/>
                <a:ea typeface="+mn-ea"/>
                <a:cs typeface="+mn-cs"/>
              </a:rPr>
              <a:t>d. Power drain and bandwidth drain are serious issues. </a:t>
            </a:r>
          </a:p>
          <a:p>
            <a:r>
              <a:rPr lang="en-US" sz="1200" b="0" i="0" u="none" strike="noStrike" kern="1200" baseline="0" dirty="0" smtClean="0">
                <a:solidFill>
                  <a:schemeClr val="tx1"/>
                </a:solidFill>
                <a:latin typeface="+mn-lt"/>
                <a:ea typeface="+mn-ea"/>
                <a:cs typeface="+mn-cs"/>
              </a:rPr>
              <a:t>e. Because the networks are ad hoc, they are created with a single purpose, and any diminishing of network functionality could make the entire system a failure. </a:t>
            </a:r>
          </a:p>
          <a:p>
            <a:r>
              <a:rPr lang="en-US" sz="1200" b="0" i="0" u="none" strike="noStrike" kern="1200" baseline="0" dirty="0" smtClean="0">
                <a:solidFill>
                  <a:schemeClr val="tx1"/>
                </a:solidFill>
                <a:latin typeface="+mn-lt"/>
                <a:ea typeface="+mn-ea"/>
                <a:cs typeface="+mn-cs"/>
              </a:rPr>
              <a:t>f. The features that make a MANET special, and more valuable in a given situation, compared to a normal wired network are also what makes it highly insecure.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3</a:t>
            </a:fld>
            <a:endParaRPr lang="en-US"/>
          </a:p>
        </p:txBody>
      </p:sp>
    </p:spTree>
    <p:extLst>
      <p:ext uri="{BB962C8B-B14F-4D97-AF65-F5344CB8AC3E}">
        <p14:creationId xmlns:p14="http://schemas.microsoft.com/office/powerpoint/2010/main" val="16078045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Physical Layer Security – FHSS and DSS – Frequency Hopping Spread Spectrum is a method of transmitting radio signals by rapidly switching a carrier among many frequency channels using pseudorandom sequence known to both transmitter and receiver. Direct Sequence Spread Spectrum is a technique whereby the original data signal is multiplied with pseudo random noise spreading code. Spreading code has higher chip rate which results in wideband time continuous scrambled signal. </a:t>
            </a:r>
          </a:p>
          <a:p>
            <a:r>
              <a:rPr lang="en-US" sz="1200" b="0" i="0" u="none" strike="noStrike" kern="1200" baseline="0" dirty="0" smtClean="0">
                <a:solidFill>
                  <a:schemeClr val="tx1"/>
                </a:solidFill>
                <a:latin typeface="+mn-lt"/>
                <a:ea typeface="+mn-ea"/>
                <a:cs typeface="+mn-cs"/>
              </a:rPr>
              <a:t>• Data Link Layer Security – ERA-802.11 – ERA-802.11 protocol is used for detection of selfishness. In event of nodes misbehavior report is sent to an external reputation management system. ERA-802.11 introduces extra messages and is not compatible with the 802.11 standard. Additionally traffic analysis is prevented by encryption of data link layer. That can be achieved via traffic cover mode and dynamic mix mode which hides source and destination information during message delivery via a cryptography method. </a:t>
            </a:r>
          </a:p>
          <a:p>
            <a:r>
              <a:rPr lang="en-US" sz="1200" b="0" i="0" u="none" strike="noStrike" kern="1200" baseline="0" dirty="0" smtClean="0">
                <a:solidFill>
                  <a:schemeClr val="tx1"/>
                </a:solidFill>
                <a:latin typeface="+mn-lt"/>
                <a:ea typeface="+mn-ea"/>
                <a:cs typeface="+mn-cs"/>
              </a:rPr>
              <a:t>• Network Layer Security – Digital Signature, MAC, HMAC – Digital signature is based on asymmetric key cryptography, MAC is Message Authentication Code, and HMAC Hashed Message Authentication Code which is based on nodes sharing a secret symmetric key k which they can efficiently generate and verify a message authenticator using one way hash function. </a:t>
            </a:r>
          </a:p>
          <a:p>
            <a:r>
              <a:rPr lang="en-US" sz="1200" b="0" i="0" u="none" strike="noStrike" kern="1200" baseline="0" dirty="0" smtClean="0">
                <a:solidFill>
                  <a:schemeClr val="tx1"/>
                </a:solidFill>
                <a:latin typeface="+mn-lt"/>
                <a:ea typeface="+mn-ea"/>
                <a:cs typeface="+mn-cs"/>
              </a:rPr>
              <a:t>• Black Hole Attack Security – SAR –Secure Aware Ad Hoc Routing protocol which defines a level of trust as a metric for routing and as an attribute for security for routing. Security Aware Routing protocol using Ad-Hoc on Demand Distance Vector protocol uses encryption and decryption process using a common key. The main drawback with SAR protocol is whenever the levels of security rise; it needs different keys for different levels, thereby increasing the number of keys. </a:t>
            </a:r>
          </a:p>
          <a:p>
            <a:r>
              <a:rPr lang="en-US" sz="1200" b="0" i="0" u="none" strike="noStrike" kern="1200" baseline="0" dirty="0" smtClean="0">
                <a:solidFill>
                  <a:schemeClr val="tx1"/>
                </a:solidFill>
                <a:latin typeface="+mn-lt"/>
                <a:ea typeface="+mn-ea"/>
                <a:cs typeface="+mn-cs"/>
              </a:rPr>
              <a:t>• Impersonation Attack Security – ARAN – Authenticated Routing for Ad Hoc Networks is a security protocol based on cryptographic certificates which overcomes all types of attacks in the network layer. Three major properties of cryptography, authentication, integrity and non-repudiation are supported with both Dynamic Source Routing and Ad-Hoc on Demand Distance Vector protocols. ARAN provides authentication and non-repudiation services using predetermined cryptographic certificates for end-to-end authentication. Each hop verifies the signature of the previous hop and replaces it with its own. </a:t>
            </a:r>
          </a:p>
          <a:p>
            <a:r>
              <a:rPr lang="en-US" sz="1200" b="0" i="0" u="none" strike="noStrike" kern="1200" baseline="0" dirty="0" smtClean="0">
                <a:solidFill>
                  <a:schemeClr val="tx1"/>
                </a:solidFill>
                <a:latin typeface="+mn-lt"/>
                <a:ea typeface="+mn-ea"/>
                <a:cs typeface="+mn-cs"/>
              </a:rPr>
              <a:t>• Modification Attack Security – SEAD – Secure Efficient Ad Hoc Distance Vector Routing protocol is mainly designed for DSDV (Destination Sequenced Distance Vector). This protocol can overcome Denial of Service, all types of routing attacks and resource consumption attacks. It uses one way hash function without the usage of asymmetric cryptographic mechanism. The mechanism uses authentication to differentiate between malicious and non-malicious nodes, which in turn reduces resource consumption attacks launched by malicious nodes. Because different hash function is used for different </a:t>
            </a:r>
            <a:r>
              <a:rPr lang="en-US" sz="1200" b="0" i="0" u="none" strike="noStrike" kern="1200" baseline="0" dirty="0" err="1"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 and j used, the attacker can never forge lower metric value, or greater sequence value. </a:t>
            </a:r>
          </a:p>
          <a:p>
            <a:r>
              <a:rPr lang="en-US" sz="1200" b="0" i="0" u="none" strike="noStrike" kern="1200" baseline="0" dirty="0" smtClean="0">
                <a:solidFill>
                  <a:schemeClr val="tx1"/>
                </a:solidFill>
                <a:latin typeface="+mn-lt"/>
                <a:ea typeface="+mn-ea"/>
                <a:cs typeface="+mn-cs"/>
              </a:rPr>
              <a:t>• Transport Layer Defense – SSL, TLS, PCT – Secure Socket Layer is standard security technology for establishing an encrypted link between server and client. Transport Layer Security is a protocol that ensures privacy between communicating application and their users on the internet. TLS ensures that no third party may eavesdrop or tamper with any message. Private Communication Technology was a protocol designed to address security flaws in initial SSL protocol. PCT has been superseded by TLS and SSL3.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13</a:t>
            </a:fld>
            <a:endParaRPr lang="en-US"/>
          </a:p>
        </p:txBody>
      </p:sp>
    </p:spTree>
    <p:extLst>
      <p:ext uri="{BB962C8B-B14F-4D97-AF65-F5344CB8AC3E}">
        <p14:creationId xmlns:p14="http://schemas.microsoft.com/office/powerpoint/2010/main" val="27587231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Trust and Key Management – Trust and Key Management is critical supporting element of any security system. Its basic operations include establishing trust and secret connection as well as key exchange and update. Keys use both symmetric and asymmetric cryptographic functions for authentication, confidentiality, and integrity. </a:t>
            </a:r>
          </a:p>
          <a:p>
            <a:r>
              <a:rPr lang="en-US" sz="1200" b="0" i="0" u="none" strike="noStrike" kern="1200" baseline="0" dirty="0" smtClean="0">
                <a:solidFill>
                  <a:schemeClr val="tx1"/>
                </a:solidFill>
                <a:latin typeface="+mn-lt"/>
                <a:ea typeface="+mn-ea"/>
                <a:cs typeface="+mn-cs"/>
              </a:rPr>
              <a:t>• Trusted Third Party – a certification authority that is trusted by every entity and all nodes that were deemed trustworthy by that centralized authority are trusted by every node in the network. The scheme is centrally managed; however, neighborhood of central point is a bottle neck for a scalable network and subject to DOS attacks. The system employs threshold cryptography to distribute n shares of private key to key management service amount the server nodes in secure way while public key is known to all members of the network. </a:t>
            </a:r>
          </a:p>
          <a:p>
            <a:r>
              <a:rPr lang="en-US" sz="1200" b="0" i="0" u="none" strike="noStrike" kern="1200" baseline="0" dirty="0" smtClean="0">
                <a:solidFill>
                  <a:schemeClr val="tx1"/>
                </a:solidFill>
                <a:latin typeface="+mn-lt"/>
                <a:ea typeface="+mn-ea"/>
                <a:cs typeface="+mn-cs"/>
              </a:rPr>
              <a:t>• Web of Trust – no particular structure exists and each entity manages its own trust based on direct recommendation from others. The scheme is fully distributed making it resilient to attacks; however, it’s difficult to achieve consensus between nodes. System is built on top of direct communication through secure side channels. Direct point to point contact works only when two nodes are within secure range of each other and being able to exchange information and credentials. Nodes that have established security associations via direct contact also trust other nodes with whom other nodes established same level of security. </a:t>
            </a:r>
          </a:p>
          <a:p>
            <a:r>
              <a:rPr lang="en-US" sz="1200" b="0" i="0" u="none" strike="noStrike" kern="1200" baseline="0" dirty="0" smtClean="0">
                <a:solidFill>
                  <a:schemeClr val="tx1"/>
                </a:solidFill>
                <a:latin typeface="+mn-lt"/>
                <a:ea typeface="+mn-ea"/>
                <a:cs typeface="+mn-cs"/>
              </a:rPr>
              <a:t>• Localized Trust – this model is a middle ground between trusted third party and web of trust. Node that is trusted among other nodes if enough nodes agree and that nodes becomes a certification authority for the other local nodes. The localized trust share refresh mechanism that protects the private key of service by updating all shares periodically. The localized traffic pattern of security service provisioning minimizes its impact on network scalability and performance concerns and meanwhile maximizes security service’s availability.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14</a:t>
            </a:fld>
            <a:endParaRPr lang="en-US"/>
          </a:p>
        </p:txBody>
      </p:sp>
    </p:spTree>
    <p:extLst>
      <p:ext uri="{BB962C8B-B14F-4D97-AF65-F5344CB8AC3E}">
        <p14:creationId xmlns:p14="http://schemas.microsoft.com/office/powerpoint/2010/main" val="21117631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HMAC – hash message authentication code – two nodes share a secret symmetric key and can efficiently generate and verify a message authenticator using a cryptographic one-way hash function. The computation is efficient and affordable by low-end devices such as small sensor nodes. HMAC can be verified by only the intended receiver. Secure Routing Protocol is used to distribute pairwise shared keys. </a:t>
            </a:r>
          </a:p>
          <a:p>
            <a:r>
              <a:rPr lang="en-US" sz="1200" b="0" i="0" u="none" strike="noStrike" kern="1200" baseline="0" dirty="0" smtClean="0">
                <a:solidFill>
                  <a:schemeClr val="tx1"/>
                </a:solidFill>
                <a:latin typeface="+mn-lt"/>
                <a:ea typeface="+mn-ea"/>
                <a:cs typeface="+mn-cs"/>
              </a:rPr>
              <a:t>• Digital Signature – asymmetric key cryptography – Digital Signature is based on asymmetric key which involves more computation overhead for signing, decrypting, verifying, and encrypting operations. It is less DOS resilient because an attacker may feed a victim node with a large number of bogus signatures to exhaust the victim’s computation resource for verifying them. Each node also needs to keep a Certificate Revocation List of the revoked certificates. </a:t>
            </a:r>
          </a:p>
          <a:p>
            <a:r>
              <a:rPr lang="en-US" sz="1200" b="0" i="0" u="none" strike="noStrike" kern="1200" baseline="0" dirty="0" smtClean="0">
                <a:solidFill>
                  <a:schemeClr val="tx1"/>
                </a:solidFill>
                <a:latin typeface="+mn-lt"/>
                <a:ea typeface="+mn-ea"/>
                <a:cs typeface="+mn-cs"/>
              </a:rPr>
              <a:t>• One-Way HMAC key chain –The computation involved in one-way key chain based authentication is lightweight and one authenticator can be verified by large numbers of receivers. However, these benefits come with certain costs. First, hash-chain-based authentication requires clock synchronization at granularities that may need special hardware support. Second, receivers need to buffer a message to verify them when the key is revealed. The delay in the verification of routing messages may greatly decrease the responsiveness of the routing protocol. Third, the release of the key involves a second round of communication. The timer has to be carefully gauged according to the specific context. Finally, the storage of the hash chain is nontrivial for long chains, as required in the scenarios with large rekeying intervals.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15</a:t>
            </a:fld>
            <a:endParaRPr lang="en-US"/>
          </a:p>
        </p:txBody>
      </p:sp>
    </p:spTree>
    <p:extLst>
      <p:ext uri="{BB962C8B-B14F-4D97-AF65-F5344CB8AC3E}">
        <p14:creationId xmlns:p14="http://schemas.microsoft.com/office/powerpoint/2010/main" val="28193107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Source Routing – Source Routing Protocols such as Dynamic Source Routing main challenge is to ensure that each intermediate node cannot remove existing nodes from or add extra nodes to the route. The basic technique is to attach a per hop authenticator for the source routing forwarder list so that any altering of the list can be immediately detected. </a:t>
            </a:r>
          </a:p>
          <a:p>
            <a:r>
              <a:rPr lang="en-US" sz="1200" b="0" i="0" u="none" strike="noStrike" kern="1200" baseline="0" dirty="0" smtClean="0">
                <a:solidFill>
                  <a:schemeClr val="tx1"/>
                </a:solidFill>
                <a:latin typeface="+mn-lt"/>
                <a:ea typeface="+mn-ea"/>
                <a:cs typeface="+mn-cs"/>
              </a:rPr>
              <a:t>• Distance Vector Routing – Distance Vector Based Routing protocols such as Destination Sequenced Distance Vector Routing and Ad-Hoc on Demand Vector protocol main challenge is that each intermediate node has to advertise the routing metric correctly. When hop count is used as the routing metric, each node has to increase the hop count by one exactly. Hop count hash chain is devised so that an intermediate node cannot decrease the hop count in a routing update. Note that hash chain for this purpose does not need time synchronization, which is different from one-way HMAC key chain for authentication. </a:t>
            </a:r>
          </a:p>
          <a:p>
            <a:r>
              <a:rPr lang="en-US" sz="1200" b="0" i="0" u="none" strike="noStrike" kern="1200" baseline="0" dirty="0" smtClean="0">
                <a:solidFill>
                  <a:schemeClr val="tx1"/>
                </a:solidFill>
                <a:latin typeface="+mn-lt"/>
                <a:ea typeface="+mn-ea"/>
                <a:cs typeface="+mn-cs"/>
              </a:rPr>
              <a:t>• Link State Routing – Secure Link State Routing is a link state routing protocol for ad hoc networks. Its operations are similar to Internet link state routing protocols like Open Shortest Path First where each node seeks to understand its neighborhood by Neighbor Lookup Protocol and periodically floods Link State Update packets to propagate link state information.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16</a:t>
            </a:fld>
            <a:endParaRPr lang="en-US"/>
          </a:p>
        </p:txBody>
      </p:sp>
    </p:spTree>
    <p:extLst>
      <p:ext uri="{BB962C8B-B14F-4D97-AF65-F5344CB8AC3E}">
        <p14:creationId xmlns:p14="http://schemas.microsoft.com/office/powerpoint/2010/main" val="9649621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Localized Detection – Proposes Watchdog to monitor packet forwarding on top of source routing protocols like DSR. It assumes symmetric bidirectional connectivity. Because the whole path is specified, when node forwards a packet to the next hop, it knows following next hop. It then overhears the channel for transmission and if it does not hear the transmission after a time-out, a failure tally associated with node is increased. If the tally exceeds a threshold bandwidth, source sends a report packet to the source notifying other nodes misbehavior. </a:t>
            </a:r>
          </a:p>
          <a:p>
            <a:r>
              <a:rPr lang="en-US" sz="1200" b="0" i="0" u="none" strike="noStrike" kern="1200" baseline="0" dirty="0" smtClean="0">
                <a:solidFill>
                  <a:schemeClr val="tx1"/>
                </a:solidFill>
                <a:latin typeface="+mn-lt"/>
                <a:ea typeface="+mn-ea"/>
                <a:cs typeface="+mn-cs"/>
              </a:rPr>
              <a:t>• ACK-Based Detection – Fault detection mechanism proposed is based on explicit acknowledgments. The destination sends back ACKs to the source for each successfully received packet. The source can initiate a fault detection process on a suspicious path that has recently dropped more packets than an acceptable threshold. It performs a binary search between itself and the destination and sends out data packets piggybacked with a list of intermediate nodes, also called probes, which should send back ACKs. </a:t>
            </a:r>
          </a:p>
          <a:p>
            <a:r>
              <a:rPr lang="en-US" sz="1200" b="0" i="0" u="none" strike="noStrike" kern="1200" baseline="0" dirty="0" smtClean="0">
                <a:solidFill>
                  <a:schemeClr val="tx1"/>
                </a:solidFill>
                <a:latin typeface="+mn-lt"/>
                <a:ea typeface="+mn-ea"/>
                <a:cs typeface="+mn-cs"/>
              </a:rPr>
              <a:t>• Global Reaction – Reaction scheme falls into the global reaction category. It is based on the ubiquitous and robust access control framework. Once multiple nodes in a local neighborhood have reached the consensus that one of their neighbors is malicious, they collectively revoke the certificate of the malicious node. </a:t>
            </a:r>
          </a:p>
          <a:p>
            <a:r>
              <a:rPr lang="en-US" sz="1200" b="0" i="0" u="none" strike="noStrike" kern="1200" baseline="0" dirty="0" smtClean="0">
                <a:solidFill>
                  <a:schemeClr val="tx1"/>
                </a:solidFill>
                <a:latin typeface="+mn-lt"/>
                <a:ea typeface="+mn-ea"/>
                <a:cs typeface="+mn-cs"/>
              </a:rPr>
              <a:t>• End-Host Reaction – Path Rater allows each node to maintain its own rating for every other node that it knows about. A node slowly increases the rating of well-behaving nodes over time, but dramatically decreases the rating of a malicious node that is detected by its Watchdog. Based on the rating, the source always picks up a path with highest average rating.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17</a:t>
            </a:fld>
            <a:endParaRPr lang="en-US"/>
          </a:p>
        </p:txBody>
      </p:sp>
    </p:spTree>
    <p:extLst>
      <p:ext uri="{BB962C8B-B14F-4D97-AF65-F5344CB8AC3E}">
        <p14:creationId xmlns:p14="http://schemas.microsoft.com/office/powerpoint/2010/main" val="5932621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Watchdog and Path Rater – Watchdog and Path Rater are to main components that try to improve performance of Ad-Hoc networks in presence of disruptive nodes. Watchdogs determines behavior by copying packets to be forwarded into a buffer and monitoring the behavior of the adjacent nodes of these packets. Watchdog snoops to decide if the adjacent node forwards the packets without modification. The number of violation is compared to a predetermined threshold before the node is marked as suspicious. Path Rater on individual node works to rate all of the known nodes in particular network with respect to their reliabilities. Ratings are made and updated from particular node perspective. </a:t>
            </a:r>
          </a:p>
          <a:p>
            <a:r>
              <a:rPr lang="en-US" sz="1200" b="0" i="0" u="none" strike="noStrike" kern="1200" baseline="0" dirty="0" smtClean="0">
                <a:solidFill>
                  <a:schemeClr val="tx1"/>
                </a:solidFill>
                <a:latin typeface="+mn-lt"/>
                <a:ea typeface="+mn-ea"/>
                <a:cs typeface="+mn-cs"/>
              </a:rPr>
              <a:t>• TWOACK – Two Network Layer Acknowledgment based protocol which detects misbehaving nodes and seeks to alleviate the problem by notifying routing protocol to avoid them in the future routes. The protocol monitors source, intermediate, and destination nodes and keeps the counter that this incremented after each packet transmission and monitors the node for transmission time and accuracy of transmission. If transmission time is longer than expected node is marked as misbehaving and if transmission differs from original packet then confidentiality is lost. </a:t>
            </a:r>
          </a:p>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Enhanced Adaptive </a:t>
            </a:r>
            <a:r>
              <a:rPr lang="en-US" sz="1200" b="0" i="0" u="none" strike="noStrike" kern="1200" baseline="0" dirty="0" err="1" smtClean="0">
                <a:solidFill>
                  <a:schemeClr val="tx1"/>
                </a:solidFill>
                <a:latin typeface="+mn-lt"/>
                <a:ea typeface="+mn-ea"/>
                <a:cs typeface="+mn-cs"/>
              </a:rPr>
              <a:t>ACKnowledgement</a:t>
            </a:r>
            <a:r>
              <a:rPr lang="en-US" sz="1200" b="0" i="0" u="none" strike="noStrike" kern="1200" baseline="0" dirty="0" smtClean="0">
                <a:solidFill>
                  <a:schemeClr val="tx1"/>
                </a:solidFill>
                <a:latin typeface="+mn-lt"/>
                <a:ea typeface="+mn-ea"/>
                <a:cs typeface="+mn-cs"/>
              </a:rPr>
              <a:t> (EAACK) protocol – EAACK is based on TWOACK scheme and it has an acknowledgment based network layer scheme which can be used as a combination of TWOACK and End to End acknowledgment scheme called ACK. Compared to TWOACK this protocol considerably reduces network overhead while still capable of maintaining and even surpassing the same network throughput during data transmission. The end to end transmission sends a packet without overhead except for a flag indicating packet type. In this network all intermediate nodes simply forward this packet to next nodes. When destination node receives the packet it sends back an acknowledgment packet to the sender down the reverse order of the same route. That’s how accuracy of the packet transmission is determined.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18</a:t>
            </a:fld>
            <a:endParaRPr lang="en-US"/>
          </a:p>
        </p:txBody>
      </p:sp>
    </p:spTree>
    <p:extLst>
      <p:ext uri="{BB962C8B-B14F-4D97-AF65-F5344CB8AC3E}">
        <p14:creationId xmlns:p14="http://schemas.microsoft.com/office/powerpoint/2010/main" val="5677823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False Misbehavior – Malicious node intentionally claims that other nodes are malicious and misbehaving. If node A is malicious then it will claim that node B is malicious and misbehaving even if is not. </a:t>
            </a:r>
          </a:p>
          <a:p>
            <a:r>
              <a:rPr lang="en-US" sz="1200" b="0" i="0" u="none" strike="noStrike" kern="1200" baseline="0" dirty="0" smtClean="0">
                <a:solidFill>
                  <a:schemeClr val="tx1"/>
                </a:solidFill>
                <a:latin typeface="+mn-lt"/>
                <a:ea typeface="+mn-ea"/>
                <a:cs typeface="+mn-cs"/>
              </a:rPr>
              <a:t>• Limited Transmission Power – If node A overhears that node B has sent data but node C did not receive it and if node B can adjust transmission power then it may drop data between and prove to be malicious. </a:t>
            </a:r>
          </a:p>
          <a:p>
            <a:r>
              <a:rPr lang="en-US" sz="1200" b="0" i="0" u="none" strike="noStrike" kern="1200" baseline="0" dirty="0" smtClean="0">
                <a:solidFill>
                  <a:schemeClr val="tx1"/>
                </a:solidFill>
                <a:latin typeface="+mn-lt"/>
                <a:ea typeface="+mn-ea"/>
                <a:cs typeface="+mn-cs"/>
              </a:rPr>
              <a:t>• Receiver Collision – Consider a case in which node B sends data to C which isn’t received. In such case A may overhear that B forwarded the data but it cannot tell wherever it was received or not.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19</a:t>
            </a:fld>
            <a:endParaRPr lang="en-US"/>
          </a:p>
        </p:txBody>
      </p:sp>
    </p:spTree>
    <p:extLst>
      <p:ext uri="{BB962C8B-B14F-4D97-AF65-F5344CB8AC3E}">
        <p14:creationId xmlns:p14="http://schemas.microsoft.com/office/powerpoint/2010/main" val="25991203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 Can share Internet connection among crowds. </a:t>
            </a:r>
          </a:p>
          <a:p>
            <a:r>
              <a:rPr lang="en-US" sz="1200" b="0" i="0" u="none" strike="noStrike" kern="1200" baseline="0" dirty="0" smtClean="0">
                <a:solidFill>
                  <a:schemeClr val="tx1"/>
                </a:solidFill>
                <a:latin typeface="+mn-lt"/>
                <a:ea typeface="+mn-ea"/>
                <a:cs typeface="+mn-cs"/>
              </a:rPr>
              <a:t>b. private rooms and channels are established locally during events. </a:t>
            </a:r>
          </a:p>
          <a:p>
            <a:r>
              <a:rPr lang="en-US" sz="1200" b="0" i="0" u="none" strike="noStrike" kern="1200" baseline="0" dirty="0" smtClean="0">
                <a:solidFill>
                  <a:schemeClr val="tx1"/>
                </a:solidFill>
                <a:latin typeface="+mn-lt"/>
                <a:ea typeface="+mn-ea"/>
                <a:cs typeface="+mn-cs"/>
              </a:rPr>
              <a:t>c. Particularly useful when there is a lot of interference, strain on the existing infrastructure, or the threat of oppression.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24</a:t>
            </a:fld>
            <a:endParaRPr lang="en-US"/>
          </a:p>
        </p:txBody>
      </p:sp>
    </p:spTree>
    <p:extLst>
      <p:ext uri="{BB962C8B-B14F-4D97-AF65-F5344CB8AC3E}">
        <p14:creationId xmlns:p14="http://schemas.microsoft.com/office/powerpoint/2010/main" val="6870432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 Security is not just passwords; network functionality must be maintained. </a:t>
            </a:r>
          </a:p>
          <a:p>
            <a:r>
              <a:rPr lang="en-US" sz="1200" b="0" i="0" u="none" strike="noStrike" kern="1200" baseline="0" dirty="0" smtClean="0">
                <a:solidFill>
                  <a:schemeClr val="tx1"/>
                </a:solidFill>
                <a:latin typeface="+mn-lt"/>
                <a:ea typeface="+mn-ea"/>
                <a:cs typeface="+mn-cs"/>
              </a:rPr>
              <a:t>b. Many uses for MANETs are not possible because of security risks. MANETs are not always designed with security systems in place. </a:t>
            </a:r>
          </a:p>
          <a:p>
            <a:r>
              <a:rPr lang="en-US" sz="1200" b="0" i="0" u="none" strike="noStrike" kern="1200" baseline="0" dirty="0" smtClean="0">
                <a:solidFill>
                  <a:schemeClr val="tx1"/>
                </a:solidFill>
                <a:latin typeface="+mn-lt"/>
                <a:ea typeface="+mn-ea"/>
                <a:cs typeface="+mn-cs"/>
              </a:rPr>
              <a:t>c. Security protocols are publicly available and open to scrutiny. Security methods should be open, only keys should be kept private. </a:t>
            </a:r>
          </a:p>
          <a:p>
            <a:r>
              <a:rPr lang="en-US" sz="1200" b="0" i="0" u="none" strike="noStrike" kern="1200" baseline="0" dirty="0" smtClean="0">
                <a:solidFill>
                  <a:schemeClr val="tx1"/>
                </a:solidFill>
                <a:latin typeface="+mn-lt"/>
                <a:ea typeface="+mn-ea"/>
                <a:cs typeface="+mn-cs"/>
              </a:rPr>
              <a:t>d. More work is needed on the physical side. </a:t>
            </a:r>
            <a:r>
              <a:rPr lang="en-US" sz="1200" b="0" i="0" u="none" strike="noStrike" kern="1200" baseline="0" smtClean="0">
                <a:solidFill>
                  <a:schemeClr val="tx1"/>
                </a:solidFill>
                <a:latin typeface="+mn-lt"/>
                <a:ea typeface="+mn-ea"/>
                <a:cs typeface="+mn-cs"/>
              </a:rPr>
              <a:t>Devices need to be engineered to be damage-resistant, have long battery life, and strong connection capabilities. </a:t>
            </a:r>
          </a:p>
          <a:p>
            <a:endParaRPr lang="en-US"/>
          </a:p>
        </p:txBody>
      </p:sp>
      <p:sp>
        <p:nvSpPr>
          <p:cNvPr id="4" name="Slide Number Placeholder 3"/>
          <p:cNvSpPr>
            <a:spLocks noGrp="1"/>
          </p:cNvSpPr>
          <p:nvPr>
            <p:ph type="sldNum" sz="quarter" idx="10"/>
          </p:nvPr>
        </p:nvSpPr>
        <p:spPr/>
        <p:txBody>
          <a:bodyPr/>
          <a:lstStyle/>
          <a:p>
            <a:fld id="{B3A7CFE8-C68D-40BB-95AA-B90F3EED85FC}" type="slidenum">
              <a:rPr lang="en-US" smtClean="0"/>
              <a:t>25</a:t>
            </a:fld>
            <a:endParaRPr lang="en-US"/>
          </a:p>
        </p:txBody>
      </p:sp>
    </p:spTree>
    <p:extLst>
      <p:ext uri="{BB962C8B-B14F-4D97-AF65-F5344CB8AC3E}">
        <p14:creationId xmlns:p14="http://schemas.microsoft.com/office/powerpoint/2010/main" val="19799056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a. Diagrams. </a:t>
            </a:r>
          </a:p>
          <a:p>
            <a:r>
              <a:rPr lang="en-US" sz="1200" b="0" i="0" u="none" strike="noStrike" kern="1200" baseline="0" dirty="0" smtClean="0">
                <a:solidFill>
                  <a:schemeClr val="tx1"/>
                </a:solidFill>
                <a:latin typeface="+mn-lt"/>
                <a:ea typeface="+mn-ea"/>
                <a:cs typeface="+mn-cs"/>
              </a:rPr>
              <a:t>b. Body area networks, environment monitoring networks. </a:t>
            </a:r>
          </a:p>
          <a:p>
            <a:r>
              <a:rPr lang="en-US" sz="1200" b="0" i="0" u="none" strike="noStrike" kern="1200" baseline="0" dirty="0" smtClean="0">
                <a:solidFill>
                  <a:schemeClr val="tx1"/>
                </a:solidFill>
                <a:latin typeface="+mn-lt"/>
                <a:ea typeface="+mn-ea"/>
                <a:cs typeface="+mn-cs"/>
              </a:rPr>
              <a:t>c. Android – Linux Wireless Extension, iOS – </a:t>
            </a:r>
            <a:r>
              <a:rPr lang="en-US" sz="1200" b="0" i="0" u="none" strike="noStrike" kern="1200" baseline="0" dirty="0" err="1" smtClean="0">
                <a:solidFill>
                  <a:schemeClr val="tx1"/>
                </a:solidFill>
                <a:latin typeface="+mn-lt"/>
                <a:ea typeface="+mn-ea"/>
                <a:cs typeface="+mn-cs"/>
              </a:rPr>
              <a:t>Multipeer</a:t>
            </a:r>
            <a:r>
              <a:rPr lang="en-US" sz="1200" b="0" i="0" u="none" strike="noStrike" kern="1200" baseline="0" dirty="0" smtClean="0">
                <a:solidFill>
                  <a:schemeClr val="tx1"/>
                </a:solidFill>
                <a:latin typeface="+mn-lt"/>
                <a:ea typeface="+mn-ea"/>
                <a:cs typeface="+mn-cs"/>
              </a:rPr>
              <a:t> Connectivity Framework, Bluetooth devices. </a:t>
            </a:r>
          </a:p>
          <a:p>
            <a:r>
              <a:rPr lang="fr-FR" sz="1200" b="0" i="0" u="none" strike="noStrike" kern="1200" baseline="0" dirty="0" smtClean="0">
                <a:solidFill>
                  <a:schemeClr val="tx1"/>
                </a:solidFill>
                <a:latin typeface="+mn-lt"/>
                <a:ea typeface="+mn-ea"/>
                <a:cs typeface="+mn-cs"/>
              </a:rPr>
              <a:t>d. </a:t>
            </a:r>
            <a:r>
              <a:rPr lang="fr-FR" sz="1200" b="0" i="0" u="none" strike="noStrike" kern="1200" baseline="0" dirty="0" err="1" smtClean="0">
                <a:solidFill>
                  <a:schemeClr val="tx1"/>
                </a:solidFill>
                <a:latin typeface="+mn-lt"/>
                <a:ea typeface="+mn-ea"/>
                <a:cs typeface="+mn-cs"/>
              </a:rPr>
              <a:t>Vehicular</a:t>
            </a:r>
            <a:r>
              <a:rPr lang="fr-FR" sz="1200" b="0" i="0" u="none" strike="noStrike" kern="1200" baseline="0" dirty="0" smtClean="0">
                <a:solidFill>
                  <a:schemeClr val="tx1"/>
                </a:solidFill>
                <a:latin typeface="+mn-lt"/>
                <a:ea typeface="+mn-ea"/>
                <a:cs typeface="+mn-cs"/>
              </a:rPr>
              <a:t> Multi-</a:t>
            </a:r>
            <a:r>
              <a:rPr lang="fr-FR" sz="1200" b="0" i="0" u="none" strike="noStrike" kern="1200" baseline="0" dirty="0" err="1" smtClean="0">
                <a:solidFill>
                  <a:schemeClr val="tx1"/>
                </a:solidFill>
                <a:latin typeface="+mn-lt"/>
                <a:ea typeface="+mn-ea"/>
                <a:cs typeface="+mn-cs"/>
              </a:rPr>
              <a:t>technology</a:t>
            </a:r>
            <a:r>
              <a:rPr lang="fr-FR" sz="1200" b="0" i="0" u="none" strike="noStrike" kern="1200" baseline="0" dirty="0" smtClean="0">
                <a:solidFill>
                  <a:schemeClr val="tx1"/>
                </a:solidFill>
                <a:latin typeface="+mn-lt"/>
                <a:ea typeface="+mn-ea"/>
                <a:cs typeface="+mn-cs"/>
              </a:rPr>
              <a:t> Communication </a:t>
            </a:r>
            <a:r>
              <a:rPr lang="fr-FR" sz="1200" b="0" i="0" u="none" strike="noStrike" kern="1200" baseline="0" dirty="0" err="1" smtClean="0">
                <a:solidFill>
                  <a:schemeClr val="tx1"/>
                </a:solidFill>
                <a:latin typeface="+mn-lt"/>
                <a:ea typeface="+mn-ea"/>
                <a:cs typeface="+mn-cs"/>
              </a:rPr>
              <a:t>Device</a:t>
            </a:r>
            <a:r>
              <a:rPr lang="fr-FR" sz="1200" b="0" i="0" u="none" strike="noStrike" kern="1200" baseline="0" dirty="0" smtClean="0">
                <a:solidFill>
                  <a:schemeClr val="tx1"/>
                </a:solidFill>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4</a:t>
            </a:fld>
            <a:endParaRPr lang="en-US"/>
          </a:p>
        </p:txBody>
      </p:sp>
    </p:spTree>
    <p:extLst>
      <p:ext uri="{BB962C8B-B14F-4D97-AF65-F5344CB8AC3E}">
        <p14:creationId xmlns:p14="http://schemas.microsoft.com/office/powerpoint/2010/main" val="9168568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a. MANETs are primarily defined by their network infrastructure, so the application set is generally not the focus of these security systems. </a:t>
            </a:r>
          </a:p>
          <a:p>
            <a:r>
              <a:rPr lang="en-US" sz="1200" b="0" i="0" u="none" strike="noStrike" kern="1200" baseline="0" dirty="0" smtClean="0">
                <a:solidFill>
                  <a:schemeClr val="tx1"/>
                </a:solidFill>
                <a:latin typeface="+mn-lt"/>
                <a:ea typeface="+mn-ea"/>
                <a:cs typeface="+mn-cs"/>
              </a:rPr>
              <a:t>b. Higher levels rely on cryptography and device-specific security.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5</a:t>
            </a:fld>
            <a:endParaRPr lang="en-US"/>
          </a:p>
        </p:txBody>
      </p:sp>
    </p:spTree>
    <p:extLst>
      <p:ext uri="{BB962C8B-B14F-4D97-AF65-F5344CB8AC3E}">
        <p14:creationId xmlns:p14="http://schemas.microsoft.com/office/powerpoint/2010/main" val="26627109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a. Again, the features that define MANETs also make them less secure than wired networks. </a:t>
            </a:r>
          </a:p>
          <a:p>
            <a:r>
              <a:rPr lang="en-US" sz="1200" b="0" i="0" u="none" strike="noStrike" kern="1200" baseline="0" dirty="0" smtClean="0">
                <a:solidFill>
                  <a:schemeClr val="tx1"/>
                </a:solidFill>
                <a:latin typeface="+mn-lt"/>
                <a:ea typeface="+mn-ea"/>
                <a:cs typeface="+mn-cs"/>
              </a:rPr>
              <a:t>b. Attacks are defined as any events that diminish functionality of the network. They may be the result of an adversary, or more generally, environmental disruption, hardware malfunction, or software errors. </a:t>
            </a:r>
          </a:p>
          <a:p>
            <a:r>
              <a:rPr lang="en-US" sz="1200" b="0" i="0" u="none" strike="noStrike" kern="1200" baseline="0" dirty="0" smtClean="0">
                <a:solidFill>
                  <a:schemeClr val="tx1"/>
                </a:solidFill>
                <a:latin typeface="+mn-lt"/>
                <a:ea typeface="+mn-ea"/>
                <a:cs typeface="+mn-cs"/>
              </a:rPr>
              <a:t>c. All attacks result in a denial of service – when the network does not perform its designed and required task. “Service” may be basic communication and message passing, or more complex, like efficiency and non-disclosure of secrets.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6</a:t>
            </a:fld>
            <a:endParaRPr lang="en-US"/>
          </a:p>
        </p:txBody>
      </p:sp>
    </p:spTree>
    <p:extLst>
      <p:ext uri="{BB962C8B-B14F-4D97-AF65-F5344CB8AC3E}">
        <p14:creationId xmlns:p14="http://schemas.microsoft.com/office/powerpoint/2010/main" val="39728939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a. These attacks are simple, but often resource intensive. </a:t>
            </a:r>
          </a:p>
          <a:p>
            <a:r>
              <a:rPr lang="en-US" sz="1200" b="0" i="0" u="none" strike="noStrike" kern="1200" baseline="0" dirty="0" smtClean="0">
                <a:solidFill>
                  <a:schemeClr val="tx1"/>
                </a:solidFill>
                <a:latin typeface="+mn-lt"/>
                <a:ea typeface="+mn-ea"/>
                <a:cs typeface="+mn-cs"/>
              </a:rPr>
              <a:t>b. Red nodes are jammed, yellow nodes are partially jammed and can report the jam boundary to the network, which can reroute. Jammed nodes can detect that they are jammed and shutdown until jam ends.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7</a:t>
            </a:fld>
            <a:endParaRPr lang="en-US"/>
          </a:p>
        </p:txBody>
      </p:sp>
    </p:spTree>
    <p:extLst>
      <p:ext uri="{BB962C8B-B14F-4D97-AF65-F5344CB8AC3E}">
        <p14:creationId xmlns:p14="http://schemas.microsoft.com/office/powerpoint/2010/main" val="35277594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a. Only a small portion of the transmission needs to be damaged to trigger retransmission, which requires a large resource expenditure. </a:t>
            </a:r>
          </a:p>
          <a:p>
            <a:r>
              <a:rPr lang="en-US" sz="1200" b="0" i="0" u="none" strike="noStrike" kern="1200" baseline="0" dirty="0" smtClean="0">
                <a:solidFill>
                  <a:schemeClr val="tx1"/>
                </a:solidFill>
                <a:latin typeface="+mn-lt"/>
                <a:ea typeface="+mn-ea"/>
                <a:cs typeface="+mn-cs"/>
              </a:rPr>
              <a:t>b. Solutions: Error-correcting codes for collision repair, limit the rate of message responses, keep frames small.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8</a:t>
            </a:fld>
            <a:endParaRPr lang="en-US"/>
          </a:p>
        </p:txBody>
      </p:sp>
    </p:spTree>
    <p:extLst>
      <p:ext uri="{BB962C8B-B14F-4D97-AF65-F5344CB8AC3E}">
        <p14:creationId xmlns:p14="http://schemas.microsoft.com/office/powerpoint/2010/main" val="4014718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a. Primary focus for security protocols to prevent these types of attacks. </a:t>
            </a:r>
          </a:p>
          <a:p>
            <a:r>
              <a:rPr lang="en-US" sz="1200" b="0" i="0" u="none" strike="noStrike" kern="1200" baseline="0" dirty="0" smtClean="0">
                <a:solidFill>
                  <a:schemeClr val="tx1"/>
                </a:solidFill>
                <a:latin typeface="+mn-lt"/>
                <a:ea typeface="+mn-ea"/>
                <a:cs typeface="+mn-cs"/>
              </a:rPr>
              <a:t>b. Solutions: message redundancy, network probing, encryption to hide important nodes, authorization, monitoring, verification message source. </a:t>
            </a:r>
          </a:p>
          <a:p>
            <a:r>
              <a:rPr lang="en-US" sz="1200" b="0" i="0" u="none" strike="noStrike" kern="1200" baseline="0" dirty="0" smtClean="0">
                <a:solidFill>
                  <a:schemeClr val="tx1"/>
                </a:solidFill>
                <a:latin typeface="+mn-lt"/>
                <a:ea typeface="+mn-ea"/>
                <a:cs typeface="+mn-cs"/>
              </a:rPr>
              <a:t>c. In a hierarchical structure, parents monitor and perform necessary security checks on children. </a:t>
            </a:r>
          </a:p>
          <a:p>
            <a:r>
              <a:rPr lang="en-US" sz="1200" b="0" i="0" u="none" strike="noStrike" kern="1200" baseline="0" dirty="0" smtClean="0">
                <a:solidFill>
                  <a:schemeClr val="tx1"/>
                </a:solidFill>
                <a:latin typeface="+mn-lt"/>
                <a:ea typeface="+mn-ea"/>
                <a:cs typeface="+mn-cs"/>
              </a:rPr>
              <a:t>d. Watch network traffic, build a picture of structure for targets. </a:t>
            </a:r>
          </a:p>
          <a:p>
            <a:r>
              <a:rPr lang="en-US" sz="1200" b="0" i="0" u="none" strike="noStrike" kern="1200" baseline="0" dirty="0" smtClean="0">
                <a:solidFill>
                  <a:schemeClr val="tx1"/>
                </a:solidFill>
                <a:latin typeface="+mn-lt"/>
                <a:ea typeface="+mn-ea"/>
                <a:cs typeface="+mn-cs"/>
              </a:rPr>
              <a:t>e. Black hole – simplest version is to advertise zero distance to all nodes. Wormhole – connect nodes by physical wire, modify message timestamps to appear faster. </a:t>
            </a:r>
          </a:p>
          <a:p>
            <a:r>
              <a:rPr lang="en-US" sz="1200" b="0" i="0" u="none" strike="noStrike" kern="1200" baseline="0" dirty="0" smtClean="0">
                <a:solidFill>
                  <a:schemeClr val="tx1"/>
                </a:solidFill>
                <a:latin typeface="+mn-lt"/>
                <a:ea typeface="+mn-ea"/>
                <a:cs typeface="+mn-cs"/>
              </a:rPr>
              <a:t>f. Byzantine – one or more nodes, destroying routing.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9</a:t>
            </a:fld>
            <a:endParaRPr lang="en-US"/>
          </a:p>
        </p:txBody>
      </p:sp>
    </p:spTree>
    <p:extLst>
      <p:ext uri="{BB962C8B-B14F-4D97-AF65-F5344CB8AC3E}">
        <p14:creationId xmlns:p14="http://schemas.microsoft.com/office/powerpoint/2010/main" val="11572188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 </a:t>
            </a:r>
          </a:p>
          <a:p>
            <a:r>
              <a:rPr lang="en-US" sz="1200" b="0" i="0" u="none" strike="noStrike" kern="1200" baseline="0" dirty="0" smtClean="0">
                <a:solidFill>
                  <a:schemeClr val="tx1"/>
                </a:solidFill>
                <a:latin typeface="+mn-lt"/>
                <a:ea typeface="+mn-ea"/>
                <a:cs typeface="+mn-cs"/>
              </a:rPr>
              <a:t>a. Another major layer for security protocols. </a:t>
            </a:r>
          </a:p>
          <a:p>
            <a:r>
              <a:rPr lang="en-US" sz="1200" b="0" i="0" u="none" strike="noStrike" kern="1200" baseline="0" dirty="0" smtClean="0">
                <a:solidFill>
                  <a:schemeClr val="tx1"/>
                </a:solidFill>
                <a:latin typeface="+mn-lt"/>
                <a:ea typeface="+mn-ea"/>
                <a:cs typeface="+mn-cs"/>
              </a:rPr>
              <a:t>b. Solutions: puzzles – clients must solve a puzzle, thus commit resources, before a connection is established, authentication – prevent falsified messages that break connections.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10</a:t>
            </a:fld>
            <a:endParaRPr lang="en-US"/>
          </a:p>
        </p:txBody>
      </p:sp>
    </p:spTree>
    <p:extLst>
      <p:ext uri="{BB962C8B-B14F-4D97-AF65-F5344CB8AC3E}">
        <p14:creationId xmlns:p14="http://schemas.microsoft.com/office/powerpoint/2010/main" val="15322947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mn-lt"/>
              <a:ea typeface="+mn-ea"/>
              <a:cs typeface="+mn-cs"/>
            </a:endParaRPr>
          </a:p>
          <a:p>
            <a:r>
              <a:rPr lang="en-US" sz="1200" b="0" i="0" u="none" strike="noStrike" kern="1200" baseline="0" dirty="0" smtClean="0">
                <a:solidFill>
                  <a:schemeClr val="tx1"/>
                </a:solidFill>
                <a:latin typeface="+mn-lt"/>
                <a:ea typeface="+mn-ea"/>
                <a:cs typeface="+mn-cs"/>
              </a:rPr>
              <a:t>a. Focus is the routes established by the network, make the routes sub-optimal, prevent new routes from being established, diminish service in sections of the network, or direct traffic through target nodes. </a:t>
            </a:r>
          </a:p>
          <a:p>
            <a:r>
              <a:rPr lang="en-US" sz="1200" b="0" i="0" u="none" strike="noStrike" kern="1200" baseline="0" dirty="0" smtClean="0">
                <a:solidFill>
                  <a:schemeClr val="tx1"/>
                </a:solidFill>
                <a:latin typeface="+mn-lt"/>
                <a:ea typeface="+mn-ea"/>
                <a:cs typeface="+mn-cs"/>
              </a:rPr>
              <a:t>b. Route table poisoning – fake or modified update messages. </a:t>
            </a:r>
          </a:p>
          <a:p>
            <a:r>
              <a:rPr lang="en-US" sz="1200" b="0" i="0" u="none" strike="noStrike" kern="1200" baseline="0" dirty="0" smtClean="0">
                <a:solidFill>
                  <a:schemeClr val="tx1"/>
                </a:solidFill>
                <a:latin typeface="+mn-lt"/>
                <a:ea typeface="+mn-ea"/>
                <a:cs typeface="+mn-cs"/>
              </a:rPr>
              <a:t>c. Packet replication – consumes resources to invalidate packets. </a:t>
            </a:r>
          </a:p>
          <a:p>
            <a:r>
              <a:rPr lang="en-US" sz="1200" b="0" i="0" u="none" strike="noStrike" kern="1200" baseline="0" dirty="0" smtClean="0">
                <a:solidFill>
                  <a:schemeClr val="tx1"/>
                </a:solidFill>
                <a:latin typeface="+mn-lt"/>
                <a:ea typeface="+mn-ea"/>
                <a:cs typeface="+mn-cs"/>
              </a:rPr>
              <a:t>d. Route cache poisoning – again, fake or modified update messages </a:t>
            </a:r>
          </a:p>
          <a:p>
            <a:r>
              <a:rPr lang="en-US" sz="1200" b="0" i="0" u="none" strike="noStrike" kern="1200" baseline="0" dirty="0" smtClean="0">
                <a:solidFill>
                  <a:schemeClr val="tx1"/>
                </a:solidFill>
                <a:latin typeface="+mn-lt"/>
                <a:ea typeface="+mn-ea"/>
                <a:cs typeface="+mn-cs"/>
              </a:rPr>
              <a:t>e. Rushing attack – on-demand protocols without duplicate suppression are vulnerable. Multiple messages are sent out at once, causing other nodes to ignore legitimate requests as duplicates. The malicious node can insert itself into any routes discovered. </a:t>
            </a:r>
          </a:p>
          <a:p>
            <a:endParaRPr lang="en-US" dirty="0"/>
          </a:p>
        </p:txBody>
      </p:sp>
      <p:sp>
        <p:nvSpPr>
          <p:cNvPr id="4" name="Slide Number Placeholder 3"/>
          <p:cNvSpPr>
            <a:spLocks noGrp="1"/>
          </p:cNvSpPr>
          <p:nvPr>
            <p:ph type="sldNum" sz="quarter" idx="10"/>
          </p:nvPr>
        </p:nvSpPr>
        <p:spPr/>
        <p:txBody>
          <a:bodyPr/>
          <a:lstStyle/>
          <a:p>
            <a:fld id="{B3A7CFE8-C68D-40BB-95AA-B90F3EED85FC}" type="slidenum">
              <a:rPr lang="en-US" smtClean="0"/>
              <a:t>11</a:t>
            </a:fld>
            <a:endParaRPr lang="en-US"/>
          </a:p>
        </p:txBody>
      </p:sp>
    </p:spTree>
    <p:extLst>
      <p:ext uri="{BB962C8B-B14F-4D97-AF65-F5344CB8AC3E}">
        <p14:creationId xmlns:p14="http://schemas.microsoft.com/office/powerpoint/2010/main" val="12576330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pPr/>
              <a:t>4/5/2016</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4/5/2016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4/5/2016</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4v"/><Relationship Id="rId1" Type="http://schemas.microsoft.com/office/2007/relationships/media" Target="../media/media1.m4v"/><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
            </a:r>
            <a:br>
              <a:rPr lang="en-US" dirty="0"/>
            </a:br>
            <a:r>
              <a:rPr lang="en-US" dirty="0" smtClean="0"/>
              <a:t>Securing </a:t>
            </a:r>
            <a:r>
              <a:rPr lang="en-US" dirty="0"/>
              <a:t>Mobile </a:t>
            </a:r>
            <a:r>
              <a:rPr lang="en-US" dirty="0" smtClean="0"/>
              <a:t/>
            </a:r>
            <a:br>
              <a:rPr lang="en-US" dirty="0" smtClean="0"/>
            </a:br>
            <a:r>
              <a:rPr lang="en-US" dirty="0" smtClean="0"/>
              <a:t>Ad-Hoc </a:t>
            </a:r>
            <a:r>
              <a:rPr lang="en-US" dirty="0"/>
              <a:t>Networks </a:t>
            </a:r>
          </a:p>
        </p:txBody>
      </p:sp>
      <p:sp>
        <p:nvSpPr>
          <p:cNvPr id="3" name="Subtitle 2"/>
          <p:cNvSpPr>
            <a:spLocks noGrp="1"/>
          </p:cNvSpPr>
          <p:nvPr>
            <p:ph type="subTitle" idx="1"/>
          </p:nvPr>
        </p:nvSpPr>
        <p:spPr/>
        <p:txBody>
          <a:bodyPr/>
          <a:lstStyle/>
          <a:p>
            <a:r>
              <a:rPr lang="en-US" dirty="0" smtClean="0"/>
              <a:t>Nicholas petty </a:t>
            </a:r>
            <a:r>
              <a:rPr lang="en-US" dirty="0">
                <a:latin typeface="Calibri" panose="020F0502020204030204" pitchFamily="34" charset="0"/>
              </a:rPr>
              <a:t>•</a:t>
            </a:r>
            <a:r>
              <a:rPr lang="en-US" dirty="0" smtClean="0"/>
              <a:t> Maciej medyk</a:t>
            </a:r>
            <a:endParaRPr lang="en-US" dirty="0"/>
          </a:p>
        </p:txBody>
      </p:sp>
    </p:spTree>
    <p:extLst>
      <p:ext uri="{BB962C8B-B14F-4D97-AF65-F5344CB8AC3E}">
        <p14:creationId xmlns:p14="http://schemas.microsoft.com/office/powerpoint/2010/main" val="40800414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Transport layer attacks</a:t>
            </a:r>
            <a:endParaRPr lang="en-US" dirty="0"/>
          </a:p>
        </p:txBody>
      </p:sp>
      <p:sp>
        <p:nvSpPr>
          <p:cNvPr id="3" name="Content Placeholder 2"/>
          <p:cNvSpPr>
            <a:spLocks noGrp="1"/>
          </p:cNvSpPr>
          <p:nvPr>
            <p:ph idx="1"/>
          </p:nvPr>
        </p:nvSpPr>
        <p:spPr/>
        <p:txBody>
          <a:bodyPr/>
          <a:lstStyle/>
          <a:p>
            <a:pPr>
              <a:buNone/>
            </a:pPr>
            <a:r>
              <a:rPr lang="en-US" dirty="0" smtClean="0"/>
              <a:t>Destabilize connections between nodes</a:t>
            </a:r>
          </a:p>
          <a:p>
            <a:r>
              <a:rPr lang="en-US" dirty="0" smtClean="0"/>
              <a:t>Flooding – excessively request connections</a:t>
            </a:r>
          </a:p>
          <a:p>
            <a:r>
              <a:rPr lang="en-US" dirty="0" err="1" smtClean="0"/>
              <a:t>Desynchronization</a:t>
            </a:r>
            <a:r>
              <a:rPr lang="en-US" dirty="0" smtClean="0"/>
              <a:t> – alter control portions of messages</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routing protocol Attacks</a:t>
            </a:r>
            <a:endParaRPr lang="en-US" dirty="0"/>
          </a:p>
        </p:txBody>
      </p:sp>
      <p:sp>
        <p:nvSpPr>
          <p:cNvPr id="3" name="Content Placeholder 2"/>
          <p:cNvSpPr>
            <a:spLocks noGrp="1"/>
          </p:cNvSpPr>
          <p:nvPr>
            <p:ph idx="1"/>
          </p:nvPr>
        </p:nvSpPr>
        <p:spPr>
          <a:xfrm>
            <a:off x="1141412" y="2249487"/>
            <a:ext cx="10297919" cy="3541714"/>
          </a:xfrm>
        </p:spPr>
        <p:txBody>
          <a:bodyPr/>
          <a:lstStyle/>
          <a:p>
            <a:r>
              <a:rPr lang="en-US" dirty="0" smtClean="0"/>
              <a:t>Routing Table Poisoning – modify routing table or route update packets</a:t>
            </a:r>
          </a:p>
          <a:p>
            <a:r>
              <a:rPr lang="en-US" dirty="0"/>
              <a:t>Route Cache Poisoning – node route caches are poisoned in on-demand protocols</a:t>
            </a:r>
          </a:p>
          <a:p>
            <a:r>
              <a:rPr lang="en-US" dirty="0" smtClean="0"/>
              <a:t>Packet Replication – resend stale packets</a:t>
            </a:r>
          </a:p>
          <a:p>
            <a:r>
              <a:rPr lang="en-US" dirty="0" smtClean="0"/>
              <a:t>Rushing Attack – attacker quickly floods route requests</a:t>
            </a:r>
          </a:p>
        </p:txBody>
      </p:sp>
    </p:spTree>
    <p:extLst>
      <p:ext uri="{BB962C8B-B14F-4D97-AF65-F5344CB8AC3E}">
        <p14:creationId xmlns:p14="http://schemas.microsoft.com/office/powerpoint/2010/main" val="187904449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requirements</a:t>
            </a:r>
            <a:endParaRPr lang="en-US" dirty="0"/>
          </a:p>
        </p:txBody>
      </p:sp>
      <p:sp>
        <p:nvSpPr>
          <p:cNvPr id="3" name="Content Placeholder 2"/>
          <p:cNvSpPr>
            <a:spLocks noGrp="1"/>
          </p:cNvSpPr>
          <p:nvPr>
            <p:ph idx="1"/>
          </p:nvPr>
        </p:nvSpPr>
        <p:spPr/>
        <p:txBody>
          <a:bodyPr>
            <a:normAutofit fontScale="92500" lnSpcReduction="10000"/>
          </a:bodyPr>
          <a:lstStyle/>
          <a:p>
            <a:r>
              <a:rPr lang="en-US" dirty="0"/>
              <a:t>Secure networks provide confidentiality, authentication, integrity, non-repudiation, and access </a:t>
            </a:r>
            <a:r>
              <a:rPr lang="en-US" dirty="0" smtClean="0"/>
              <a:t>control</a:t>
            </a:r>
          </a:p>
          <a:p>
            <a:r>
              <a:rPr lang="en-US" dirty="0" smtClean="0"/>
              <a:t>Protection from internal and external threats</a:t>
            </a:r>
          </a:p>
          <a:p>
            <a:r>
              <a:rPr lang="en-US" dirty="0" smtClean="0"/>
              <a:t>Low resource cost</a:t>
            </a:r>
          </a:p>
          <a:p>
            <a:r>
              <a:rPr lang="en-US" dirty="0" smtClean="0"/>
              <a:t>Scale across network sizes and bandwidths</a:t>
            </a:r>
          </a:p>
          <a:p>
            <a:r>
              <a:rPr lang="en-US" dirty="0" smtClean="0"/>
              <a:t>Adapt to normal network errors</a:t>
            </a:r>
          </a:p>
          <a:p>
            <a:r>
              <a:rPr lang="en-US" dirty="0" smtClean="0"/>
              <a:t>Available to all components, all the time</a:t>
            </a:r>
            <a:endParaRPr lang="en-US"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Methods</a:t>
            </a:r>
            <a:endParaRPr lang="en-US" dirty="0"/>
          </a:p>
        </p:txBody>
      </p:sp>
      <p:sp>
        <p:nvSpPr>
          <p:cNvPr id="3" name="Content Placeholder 2"/>
          <p:cNvSpPr>
            <a:spLocks noGrp="1"/>
          </p:cNvSpPr>
          <p:nvPr>
            <p:ph idx="1"/>
          </p:nvPr>
        </p:nvSpPr>
        <p:spPr>
          <a:xfrm>
            <a:off x="1141412" y="2249487"/>
            <a:ext cx="9905999" cy="3899386"/>
          </a:xfrm>
        </p:spPr>
        <p:txBody>
          <a:bodyPr>
            <a:normAutofit lnSpcReduction="10000"/>
          </a:bodyPr>
          <a:lstStyle/>
          <a:p>
            <a:r>
              <a:rPr lang="en-US" dirty="0" smtClean="0"/>
              <a:t>Physical Layer Security – FHSS and DSS</a:t>
            </a:r>
          </a:p>
          <a:p>
            <a:r>
              <a:rPr lang="en-US" dirty="0" smtClean="0"/>
              <a:t>Data Link Layer Security – ERA-802.11</a:t>
            </a:r>
          </a:p>
          <a:p>
            <a:r>
              <a:rPr lang="en-US" dirty="0" smtClean="0"/>
              <a:t>Network Layer Security – Digital Signature, MAC, HMAC</a:t>
            </a:r>
          </a:p>
          <a:p>
            <a:r>
              <a:rPr lang="en-US" dirty="0" smtClean="0"/>
              <a:t>Black Hole Attack Security - SAR</a:t>
            </a:r>
          </a:p>
          <a:p>
            <a:r>
              <a:rPr lang="en-US" dirty="0" smtClean="0"/>
              <a:t>Impersonation Attack Security - ARAN</a:t>
            </a:r>
          </a:p>
          <a:p>
            <a:r>
              <a:rPr lang="en-US" dirty="0" smtClean="0"/>
              <a:t>Modification Attack Security - SEAD</a:t>
            </a:r>
          </a:p>
          <a:p>
            <a:r>
              <a:rPr lang="en-US" dirty="0" smtClean="0"/>
              <a:t>Transport Layer Defense – SSL, TLS, PCT</a:t>
            </a:r>
            <a:endParaRPr lang="en-US" dirty="0"/>
          </a:p>
        </p:txBody>
      </p:sp>
    </p:spTree>
    <p:extLst>
      <p:ext uri="{BB962C8B-B14F-4D97-AF65-F5344CB8AC3E}">
        <p14:creationId xmlns:p14="http://schemas.microsoft.com/office/powerpoint/2010/main" val="311599897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Trust in ad-hoc network </a:t>
            </a:r>
            <a:endParaRPr lang="en-US" dirty="0"/>
          </a:p>
        </p:txBody>
      </p:sp>
      <p:sp>
        <p:nvSpPr>
          <p:cNvPr id="3" name="Content Placeholder 2"/>
          <p:cNvSpPr>
            <a:spLocks noGrp="1"/>
          </p:cNvSpPr>
          <p:nvPr>
            <p:ph idx="1"/>
          </p:nvPr>
        </p:nvSpPr>
        <p:spPr/>
        <p:txBody>
          <a:bodyPr/>
          <a:lstStyle/>
          <a:p>
            <a:r>
              <a:rPr lang="en-US" dirty="0" smtClean="0"/>
              <a:t>Trust and Key Management</a:t>
            </a:r>
          </a:p>
          <a:p>
            <a:r>
              <a:rPr lang="en-US" dirty="0" smtClean="0"/>
              <a:t>Trusted Third Party</a:t>
            </a:r>
          </a:p>
          <a:p>
            <a:r>
              <a:rPr lang="en-US" dirty="0" smtClean="0"/>
              <a:t>Web of Trust</a:t>
            </a:r>
          </a:p>
          <a:p>
            <a:r>
              <a:rPr lang="en-US" dirty="0" smtClean="0"/>
              <a:t>Localized Trust</a:t>
            </a:r>
            <a:endParaRPr lang="en-US" dirty="0"/>
          </a:p>
        </p:txBody>
      </p:sp>
    </p:spTree>
    <p:extLst>
      <p:ext uri="{BB962C8B-B14F-4D97-AF65-F5344CB8AC3E}">
        <p14:creationId xmlns:p14="http://schemas.microsoft.com/office/powerpoint/2010/main" val="70267058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Cryptographic methods of authentication</a:t>
            </a:r>
            <a:endParaRPr lang="en-US" dirty="0"/>
          </a:p>
        </p:txBody>
      </p:sp>
      <p:sp>
        <p:nvSpPr>
          <p:cNvPr id="3" name="Content Placeholder 2"/>
          <p:cNvSpPr>
            <a:spLocks noGrp="1"/>
          </p:cNvSpPr>
          <p:nvPr>
            <p:ph idx="1"/>
          </p:nvPr>
        </p:nvSpPr>
        <p:spPr/>
        <p:txBody>
          <a:bodyPr/>
          <a:lstStyle/>
          <a:p>
            <a:r>
              <a:rPr lang="en-US" dirty="0" smtClean="0"/>
              <a:t>HMAC – hash message authentication code</a:t>
            </a:r>
          </a:p>
          <a:p>
            <a:r>
              <a:rPr lang="en-US" dirty="0" smtClean="0"/>
              <a:t>Digital Signature – asymmetric key cryptography</a:t>
            </a:r>
          </a:p>
          <a:p>
            <a:r>
              <a:rPr lang="en-US" dirty="0" smtClean="0"/>
              <a:t>One-Way HMAC key chain – lightweight one way authenticator</a:t>
            </a:r>
            <a:endParaRPr lang="en-US" dirty="0"/>
          </a:p>
        </p:txBody>
      </p:sp>
    </p:spTree>
    <p:extLst>
      <p:ext uri="{BB962C8B-B14F-4D97-AF65-F5344CB8AC3E}">
        <p14:creationId xmlns:p14="http://schemas.microsoft.com/office/powerpoint/2010/main" val="29974979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Secure AD-Hoc routing</a:t>
            </a:r>
            <a:endParaRPr lang="en-US" dirty="0"/>
          </a:p>
        </p:txBody>
      </p:sp>
      <p:sp>
        <p:nvSpPr>
          <p:cNvPr id="3" name="Content Placeholder 2"/>
          <p:cNvSpPr>
            <a:spLocks noGrp="1"/>
          </p:cNvSpPr>
          <p:nvPr>
            <p:ph idx="1"/>
          </p:nvPr>
        </p:nvSpPr>
        <p:spPr/>
        <p:txBody>
          <a:bodyPr/>
          <a:lstStyle/>
          <a:p>
            <a:r>
              <a:rPr lang="en-US" dirty="0" smtClean="0"/>
              <a:t>Source Routing</a:t>
            </a:r>
          </a:p>
          <a:p>
            <a:r>
              <a:rPr lang="en-US" dirty="0" smtClean="0"/>
              <a:t>Distance Vector Routing</a:t>
            </a:r>
          </a:p>
          <a:p>
            <a:r>
              <a:rPr lang="en-US" dirty="0" smtClean="0"/>
              <a:t>Link State Routing</a:t>
            </a:r>
            <a:endParaRPr lang="en-US" dirty="0"/>
          </a:p>
        </p:txBody>
      </p:sp>
      <p:grpSp>
        <p:nvGrpSpPr>
          <p:cNvPr id="4" name="Group 3"/>
          <p:cNvGrpSpPr/>
          <p:nvPr/>
        </p:nvGrpSpPr>
        <p:grpSpPr>
          <a:xfrm>
            <a:off x="4778399" y="1987130"/>
            <a:ext cx="6138018" cy="3804071"/>
            <a:chOff x="4778399" y="1987130"/>
            <a:chExt cx="6138018" cy="3804071"/>
          </a:xfrm>
        </p:grpSpPr>
        <p:pic>
          <p:nvPicPr>
            <p:cNvPr id="3076" name="Picture 4" descr="https://www.internetsociety.org/sites/default/files/Routing%20Security.png"/>
            <p:cNvPicPr>
              <a:picLocks noChangeAspect="1" noChangeArrowheads="1"/>
            </p:cNvPicPr>
            <p:nvPr/>
          </p:nvPicPr>
          <p:blipFill rotWithShape="1">
            <a:blip r:embed="rId3">
              <a:extLst>
                <a:ext uri="{28A0092B-C50C-407E-A947-70E740481C1C}">
                  <a14:useLocalDpi xmlns:a14="http://schemas.microsoft.com/office/drawing/2010/main" val="0"/>
                </a:ext>
              </a:extLst>
            </a:blip>
            <a:srcRect l="26129" r="26342"/>
            <a:stretch/>
          </p:blipFill>
          <p:spPr bwMode="auto">
            <a:xfrm>
              <a:off x="4778399" y="3797559"/>
              <a:ext cx="3688916" cy="1993642"/>
            </a:xfrm>
            <a:prstGeom prst="rect">
              <a:avLst/>
            </a:prstGeom>
            <a:ln w="38100" cap="sq">
              <a:solidFill>
                <a:schemeClr val="tx1">
                  <a:lumMod val="65000"/>
                </a:schemeClr>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3074" name="Picture 2" descr="http://www.mybankfinder.com/assets/images/capital-one-security.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18644" y="1987130"/>
              <a:ext cx="2997773" cy="3804071"/>
            </a:xfrm>
            <a:prstGeom prst="rect">
              <a:avLst/>
            </a:prstGeom>
            <a:ln w="38100" cap="sq">
              <a:solidFill>
                <a:schemeClr val="tx1">
                  <a:lumMod val="65000"/>
                </a:schemeClr>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50450044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Protecting packet forwarding</a:t>
            </a:r>
            <a:endParaRPr lang="en-US" dirty="0"/>
          </a:p>
        </p:txBody>
      </p:sp>
      <p:sp>
        <p:nvSpPr>
          <p:cNvPr id="3" name="Content Placeholder 2"/>
          <p:cNvSpPr>
            <a:spLocks noGrp="1"/>
          </p:cNvSpPr>
          <p:nvPr>
            <p:ph idx="1"/>
          </p:nvPr>
        </p:nvSpPr>
        <p:spPr/>
        <p:txBody>
          <a:bodyPr/>
          <a:lstStyle/>
          <a:p>
            <a:r>
              <a:rPr lang="en-US" dirty="0" smtClean="0"/>
              <a:t>Localized Detection</a:t>
            </a:r>
          </a:p>
          <a:p>
            <a:r>
              <a:rPr lang="en-US" dirty="0" smtClean="0"/>
              <a:t>ACK-Based Detection</a:t>
            </a:r>
          </a:p>
          <a:p>
            <a:r>
              <a:rPr lang="en-US" dirty="0" smtClean="0"/>
              <a:t>Global Reaction</a:t>
            </a:r>
          </a:p>
          <a:p>
            <a:r>
              <a:rPr lang="en-US" dirty="0" smtClean="0"/>
              <a:t>End-Host Reaction</a:t>
            </a:r>
          </a:p>
          <a:p>
            <a:pPr marL="0" indent="0">
              <a:buNone/>
            </a:pPr>
            <a:endParaRPr lang="en-US" dirty="0"/>
          </a:p>
        </p:txBody>
      </p:sp>
    </p:spTree>
    <p:extLst>
      <p:ext uri="{BB962C8B-B14F-4D97-AF65-F5344CB8AC3E}">
        <p14:creationId xmlns:p14="http://schemas.microsoft.com/office/powerpoint/2010/main" val="315637504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Intrusion detection systems</a:t>
            </a:r>
            <a:endParaRPr lang="en-US" dirty="0"/>
          </a:p>
        </p:txBody>
      </p:sp>
      <p:sp>
        <p:nvSpPr>
          <p:cNvPr id="3" name="Content Placeholder 2"/>
          <p:cNvSpPr>
            <a:spLocks noGrp="1"/>
          </p:cNvSpPr>
          <p:nvPr>
            <p:ph idx="1"/>
          </p:nvPr>
        </p:nvSpPr>
        <p:spPr/>
        <p:txBody>
          <a:bodyPr/>
          <a:lstStyle/>
          <a:p>
            <a:r>
              <a:rPr lang="en-US" dirty="0" smtClean="0"/>
              <a:t>Watchdog and Path Rater</a:t>
            </a:r>
          </a:p>
          <a:p>
            <a:r>
              <a:rPr lang="en-US" dirty="0" smtClean="0"/>
              <a:t>TWOACK</a:t>
            </a:r>
          </a:p>
          <a:p>
            <a:r>
              <a:rPr lang="en-US" dirty="0" smtClean="0"/>
              <a:t>Enhanced Adaptive </a:t>
            </a:r>
            <a:r>
              <a:rPr lang="en-US" dirty="0" err="1" smtClean="0"/>
              <a:t>ACKnowledgement</a:t>
            </a:r>
            <a:r>
              <a:rPr lang="en-US" dirty="0" smtClean="0"/>
              <a:t> (EAACK) protocol</a:t>
            </a:r>
            <a:endParaRPr lang="en-US" dirty="0"/>
          </a:p>
        </p:txBody>
      </p:sp>
      <p:pic>
        <p:nvPicPr>
          <p:cNvPr id="1028" name="Picture 4" descr="Intrustion Detect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63822" y="4161453"/>
            <a:ext cx="2862794" cy="2538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397113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Problems with Watchdog</a:t>
            </a:r>
            <a:endParaRPr lang="en-US" dirty="0"/>
          </a:p>
        </p:txBody>
      </p:sp>
      <p:sp>
        <p:nvSpPr>
          <p:cNvPr id="3" name="Content Placeholder 2"/>
          <p:cNvSpPr>
            <a:spLocks noGrp="1"/>
          </p:cNvSpPr>
          <p:nvPr>
            <p:ph idx="1"/>
          </p:nvPr>
        </p:nvSpPr>
        <p:spPr/>
        <p:txBody>
          <a:bodyPr/>
          <a:lstStyle/>
          <a:p>
            <a:pPr marL="0" indent="0">
              <a:buNone/>
            </a:pPr>
            <a:r>
              <a:rPr lang="en-US" dirty="0" smtClean="0"/>
              <a:t>         False Misbehavior                                     Limited Transmission Power</a:t>
            </a:r>
          </a:p>
          <a:p>
            <a:pPr marL="0" indent="0">
              <a:buNone/>
            </a:pPr>
            <a:endParaRPr lang="en-US" dirty="0"/>
          </a:p>
          <a:p>
            <a:pPr marL="0" indent="0">
              <a:buNone/>
            </a:pPr>
            <a:endParaRPr lang="en-US" dirty="0" smtClean="0"/>
          </a:p>
          <a:p>
            <a:pPr marL="0" indent="0">
              <a:buNone/>
            </a:pPr>
            <a:endParaRPr lang="en-US" dirty="0" smtClean="0"/>
          </a:p>
          <a:p>
            <a:pPr marL="0" indent="0">
              <a:buNone/>
            </a:pPr>
            <a:r>
              <a:rPr lang="en-US" dirty="0" smtClean="0"/>
              <a:t>                                             Receiver Collision</a:t>
            </a:r>
            <a:endParaRPr lang="en-US" dirty="0"/>
          </a:p>
        </p:txBody>
      </p:sp>
      <p:pic>
        <p:nvPicPr>
          <p:cNvPr id="6" name="Picture 4" descr="http://image.slidesharecdn.com/eaackasecureintrusion-detection-141120033138-conversion-gate02/95/eaacka-secure-intrusion-detectionppt-8-638.jpg?cb=1416454850"/>
          <p:cNvPicPr>
            <a:picLocks noChangeAspect="1" noChangeArrowheads="1"/>
          </p:cNvPicPr>
          <p:nvPr/>
        </p:nvPicPr>
        <p:blipFill rotWithShape="1">
          <a:blip r:embed="rId3">
            <a:extLst>
              <a:ext uri="{28A0092B-C50C-407E-A947-70E740481C1C}">
                <a14:useLocalDpi xmlns:a14="http://schemas.microsoft.com/office/drawing/2010/main" val="0"/>
              </a:ext>
            </a:extLst>
          </a:blip>
          <a:srcRect t="33144" b="14466"/>
          <a:stretch/>
        </p:blipFill>
        <p:spPr bwMode="auto">
          <a:xfrm>
            <a:off x="1206726" y="2748311"/>
            <a:ext cx="3698298" cy="1454668"/>
          </a:xfrm>
          <a:prstGeom prst="rect">
            <a:avLst/>
          </a:prstGeom>
          <a:solidFill>
            <a:schemeClr val="tx1">
              <a:lumMod val="65000"/>
            </a:schemeClr>
          </a:solidFill>
          <a:ln>
            <a:solidFill>
              <a:schemeClr val="tx1">
                <a:lumMod val="65000"/>
              </a:schemeClr>
            </a:solidFill>
          </a:ln>
          <a:extLst/>
        </p:spPr>
        <p:style>
          <a:lnRef idx="2">
            <a:schemeClr val="dk1"/>
          </a:lnRef>
          <a:fillRef idx="1">
            <a:schemeClr val="lt1"/>
          </a:fillRef>
          <a:effectRef idx="0">
            <a:schemeClr val="dk1"/>
          </a:effectRef>
          <a:fontRef idx="minor">
            <a:schemeClr val="dk1"/>
          </a:fontRef>
        </p:style>
      </p:pic>
      <p:pic>
        <p:nvPicPr>
          <p:cNvPr id="1032" name="Picture 8" descr="http://image.slidesharecdn.com/eaackasecureintrusion-detection-141120033138-conversion-gate02/95/eaacka-secure-intrusion-detectionppt-9-638.jpg?cb=1416454850"/>
          <p:cNvPicPr>
            <a:picLocks noChangeAspect="1" noChangeArrowheads="1"/>
          </p:cNvPicPr>
          <p:nvPr/>
        </p:nvPicPr>
        <p:blipFill rotWithShape="1">
          <a:blip r:embed="rId4">
            <a:extLst>
              <a:ext uri="{28A0092B-C50C-407E-A947-70E740481C1C}">
                <a14:useLocalDpi xmlns:a14="http://schemas.microsoft.com/office/drawing/2010/main" val="0"/>
              </a:ext>
            </a:extLst>
          </a:blip>
          <a:srcRect t="36581" b="12546"/>
          <a:stretch/>
        </p:blipFill>
        <p:spPr bwMode="auto">
          <a:xfrm>
            <a:off x="7114515" y="2769373"/>
            <a:ext cx="3698298" cy="1412545"/>
          </a:xfrm>
          <a:prstGeom prst="rect">
            <a:avLst/>
          </a:prstGeom>
          <a:solidFill>
            <a:schemeClr val="tx1">
              <a:lumMod val="65000"/>
            </a:schemeClr>
          </a:solidFill>
          <a:ln>
            <a:solidFill>
              <a:schemeClr val="tx1">
                <a:lumMod val="65000"/>
              </a:schemeClr>
            </a:solidFill>
          </a:ln>
          <a:extLst/>
        </p:spPr>
        <p:style>
          <a:lnRef idx="2">
            <a:schemeClr val="dk1"/>
          </a:lnRef>
          <a:fillRef idx="1">
            <a:schemeClr val="lt1"/>
          </a:fillRef>
          <a:effectRef idx="0">
            <a:schemeClr val="dk1"/>
          </a:effectRef>
          <a:fontRef idx="minor">
            <a:schemeClr val="dk1"/>
          </a:fontRef>
        </p:style>
      </p:pic>
      <p:pic>
        <p:nvPicPr>
          <p:cNvPr id="1034" name="Picture 10" descr="EAACK-Secure IDS For MANET's &#10;10 &#10;3)Receiver collision &#10; "/>
          <p:cNvPicPr>
            <a:picLocks noChangeAspect="1" noChangeArrowheads="1"/>
          </p:cNvPicPr>
          <p:nvPr/>
        </p:nvPicPr>
        <p:blipFill rotWithShape="1">
          <a:blip r:embed="rId5">
            <a:extLst>
              <a:ext uri="{28A0092B-C50C-407E-A947-70E740481C1C}">
                <a14:useLocalDpi xmlns:a14="http://schemas.microsoft.com/office/drawing/2010/main" val="0"/>
              </a:ext>
            </a:extLst>
          </a:blip>
          <a:srcRect t="33848" b="23256"/>
          <a:stretch/>
        </p:blipFill>
        <p:spPr bwMode="auto">
          <a:xfrm>
            <a:off x="4245262" y="5098956"/>
            <a:ext cx="3698298" cy="1191070"/>
          </a:xfrm>
          <a:prstGeom prst="rect">
            <a:avLst/>
          </a:prstGeom>
          <a:solidFill>
            <a:schemeClr val="tx1">
              <a:lumMod val="65000"/>
            </a:schemeClr>
          </a:solidFill>
          <a:ln>
            <a:solidFill>
              <a:schemeClr val="tx1">
                <a:lumMod val="65000"/>
              </a:schemeClr>
            </a:solidFill>
          </a:ln>
          <a:extLst/>
        </p:spPr>
        <p:style>
          <a:lnRef idx="2">
            <a:schemeClr val="dk1"/>
          </a:lnRef>
          <a:fillRef idx="1">
            <a:schemeClr val="lt1"/>
          </a:fillRef>
          <a:effectRef idx="0">
            <a:schemeClr val="dk1"/>
          </a:effectRef>
          <a:fontRef idx="minor">
            <a:schemeClr val="dk1"/>
          </a:fontRef>
        </p:style>
      </p:pic>
    </p:spTree>
    <p:extLst>
      <p:ext uri="{BB962C8B-B14F-4D97-AF65-F5344CB8AC3E}">
        <p14:creationId xmlns:p14="http://schemas.microsoft.com/office/powerpoint/2010/main" val="37371630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a:xfrm>
            <a:off x="1141412" y="2249487"/>
            <a:ext cx="9905999" cy="4197966"/>
          </a:xfrm>
        </p:spPr>
        <p:txBody>
          <a:bodyPr>
            <a:normAutofit fontScale="92500" lnSpcReduction="20000"/>
          </a:bodyPr>
          <a:lstStyle/>
          <a:p>
            <a:r>
              <a:rPr lang="en-US" dirty="0" smtClean="0"/>
              <a:t>MANET description</a:t>
            </a:r>
          </a:p>
          <a:p>
            <a:r>
              <a:rPr lang="en-US" dirty="0" smtClean="0"/>
              <a:t>Networking protocol</a:t>
            </a:r>
          </a:p>
          <a:p>
            <a:r>
              <a:rPr lang="en-US" dirty="0" smtClean="0"/>
              <a:t>Security vulnerabilities</a:t>
            </a:r>
          </a:p>
          <a:p>
            <a:r>
              <a:rPr lang="en-US" dirty="0" smtClean="0"/>
              <a:t>Security requirements</a:t>
            </a:r>
          </a:p>
          <a:p>
            <a:r>
              <a:rPr lang="en-US" dirty="0" smtClean="0"/>
              <a:t>Current protocol security measures</a:t>
            </a:r>
          </a:p>
          <a:p>
            <a:r>
              <a:rPr lang="en-US" dirty="0" smtClean="0"/>
              <a:t>Case study</a:t>
            </a:r>
          </a:p>
          <a:p>
            <a:r>
              <a:rPr lang="en-US" dirty="0" smtClean="0"/>
              <a:t>Conclusion</a:t>
            </a:r>
          </a:p>
          <a:p>
            <a:r>
              <a:rPr lang="en-US" dirty="0" smtClean="0"/>
              <a:t>Sources</a:t>
            </a:r>
          </a:p>
          <a:p>
            <a:r>
              <a:rPr lang="en-US" dirty="0" smtClean="0"/>
              <a:t>Questions</a:t>
            </a:r>
            <a:endParaRPr lang="en-US" dirty="0"/>
          </a:p>
        </p:txBody>
      </p:sp>
    </p:spTree>
    <p:extLst>
      <p:ext uri="{BB962C8B-B14F-4D97-AF65-F5344CB8AC3E}">
        <p14:creationId xmlns:p14="http://schemas.microsoft.com/office/powerpoint/2010/main" val="24854486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twoack</a:t>
            </a:r>
            <a:endParaRPr lang="en-US" dirty="0"/>
          </a:p>
        </p:txBody>
      </p:sp>
      <p:sp>
        <p:nvSpPr>
          <p:cNvPr id="3" name="Content Placeholder 2"/>
          <p:cNvSpPr>
            <a:spLocks noGrp="1"/>
          </p:cNvSpPr>
          <p:nvPr>
            <p:ph idx="1"/>
          </p:nvPr>
        </p:nvSpPr>
        <p:spPr>
          <a:xfrm>
            <a:off x="1141412" y="2249487"/>
            <a:ext cx="10039935" cy="3541714"/>
          </a:xfrm>
        </p:spPr>
        <p:txBody>
          <a:bodyPr/>
          <a:lstStyle/>
          <a:p>
            <a:r>
              <a:rPr lang="en-US" dirty="0" smtClean="0"/>
              <a:t>Better than watchdog as it solves receiver collision and limited power problems</a:t>
            </a:r>
          </a:p>
          <a:p>
            <a:r>
              <a:rPr lang="en-US" dirty="0" smtClean="0"/>
              <a:t>Overhead heavy</a:t>
            </a:r>
            <a:endParaRPr lang="en-US" dirty="0"/>
          </a:p>
        </p:txBody>
      </p:sp>
      <p:pic>
        <p:nvPicPr>
          <p:cNvPr id="2050" name="Picture 2" descr="http://image.slidesharecdn.com/eaack-150412011506-conversion-gate01/95/intrusion-detection-in-manets-11-638.jpg?cb=1428805338"/>
          <p:cNvPicPr>
            <a:picLocks noChangeAspect="1" noChangeArrowheads="1"/>
          </p:cNvPicPr>
          <p:nvPr/>
        </p:nvPicPr>
        <p:blipFill rotWithShape="1">
          <a:blip r:embed="rId2">
            <a:extLst>
              <a:ext uri="{28A0092B-C50C-407E-A947-70E740481C1C}">
                <a14:useLocalDpi xmlns:a14="http://schemas.microsoft.com/office/drawing/2010/main" val="0"/>
              </a:ext>
            </a:extLst>
          </a:blip>
          <a:srcRect t="25940" b="25538"/>
          <a:stretch/>
        </p:blipFill>
        <p:spPr bwMode="auto">
          <a:xfrm>
            <a:off x="3959457" y="3160296"/>
            <a:ext cx="7221890" cy="2630906"/>
          </a:xfrm>
          <a:prstGeom prst="rect">
            <a:avLst/>
          </a:prstGeom>
          <a:ln w="38100" cap="sq">
            <a:solidFill>
              <a:schemeClr val="tx1">
                <a:lumMod val="65000"/>
              </a:schemeClr>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105384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2" y="618518"/>
            <a:ext cx="10761829" cy="1478570"/>
          </a:xfrm>
        </p:spPr>
        <p:txBody>
          <a:bodyPr>
            <a:normAutofit/>
          </a:bodyPr>
          <a:lstStyle/>
          <a:p>
            <a:r>
              <a:rPr lang="en-US" dirty="0" err="1" smtClean="0"/>
              <a:t>Eaack</a:t>
            </a:r>
            <a:r>
              <a:rPr lang="en-US" dirty="0" smtClean="0"/>
              <a:t> – Enhanced Adaptive Acknowledgement</a:t>
            </a:r>
            <a:endParaRPr lang="en-US" dirty="0"/>
          </a:p>
        </p:txBody>
      </p:sp>
      <p:sp>
        <p:nvSpPr>
          <p:cNvPr id="3" name="Content Placeholder 2"/>
          <p:cNvSpPr>
            <a:spLocks noGrp="1"/>
          </p:cNvSpPr>
          <p:nvPr>
            <p:ph idx="1"/>
          </p:nvPr>
        </p:nvSpPr>
        <p:spPr>
          <a:xfrm>
            <a:off x="1141412" y="2249487"/>
            <a:ext cx="9905999" cy="4359860"/>
          </a:xfrm>
        </p:spPr>
        <p:txBody>
          <a:bodyPr>
            <a:normAutofit/>
          </a:bodyPr>
          <a:lstStyle/>
          <a:p>
            <a:r>
              <a:rPr lang="en-US" dirty="0" smtClean="0"/>
              <a:t>Solves all three problems described in Watchdog method</a:t>
            </a:r>
          </a:p>
          <a:p>
            <a:r>
              <a:rPr lang="en-US" dirty="0" smtClean="0"/>
              <a:t>Three major parts</a:t>
            </a:r>
          </a:p>
          <a:p>
            <a:pPr marL="457200" lvl="1" indent="0">
              <a:buNone/>
            </a:pPr>
            <a:endParaRPr lang="en-US" sz="800" dirty="0" smtClean="0"/>
          </a:p>
          <a:p>
            <a:pPr lvl="1"/>
            <a:r>
              <a:rPr lang="en-US" dirty="0" smtClean="0"/>
              <a:t>ACK – End to End Acknowledgement scheme</a:t>
            </a:r>
          </a:p>
          <a:p>
            <a:pPr marL="457200" lvl="1" indent="0">
              <a:buNone/>
            </a:pPr>
            <a:endParaRPr lang="en-US" sz="800" dirty="0" smtClean="0"/>
          </a:p>
          <a:p>
            <a:pPr lvl="1"/>
            <a:r>
              <a:rPr lang="en-US" dirty="0" smtClean="0"/>
              <a:t>S-ACK – Secure ACK – Improved version of TWOACK where three consecutive nodes work in a group to detect misbehavior</a:t>
            </a:r>
          </a:p>
          <a:p>
            <a:pPr marL="457200" lvl="1" indent="0">
              <a:buNone/>
            </a:pPr>
            <a:endParaRPr lang="en-US" sz="800" dirty="0" smtClean="0"/>
          </a:p>
          <a:p>
            <a:pPr lvl="1"/>
            <a:r>
              <a:rPr lang="en-US" dirty="0" smtClean="0"/>
              <a:t>MRA- Misbehavior Report Authentication – Detects misbehaving nodes with the presence of false misbehavior report</a:t>
            </a:r>
            <a:endParaRPr lang="en-US" dirty="0"/>
          </a:p>
        </p:txBody>
      </p:sp>
    </p:spTree>
    <p:extLst>
      <p:ext uri="{BB962C8B-B14F-4D97-AF65-F5344CB8AC3E}">
        <p14:creationId xmlns:p14="http://schemas.microsoft.com/office/powerpoint/2010/main" val="326195417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EAACK DIAGRAM</a:t>
            </a:r>
            <a:endParaRPr lang="en-US" dirty="0"/>
          </a:p>
        </p:txBody>
      </p:sp>
      <p:pic>
        <p:nvPicPr>
          <p:cNvPr id="3074" name="Picture 2" descr="EAACK-Secure IDS For MANET's &#10;20 &#10; "/>
          <p:cNvPicPr>
            <a:picLocks noChangeAspect="1" noChangeArrowheads="1"/>
          </p:cNvPicPr>
          <p:nvPr/>
        </p:nvPicPr>
        <p:blipFill rotWithShape="1">
          <a:blip r:embed="rId2">
            <a:extLst>
              <a:ext uri="{28A0092B-C50C-407E-A947-70E740481C1C}">
                <a14:useLocalDpi xmlns:a14="http://schemas.microsoft.com/office/drawing/2010/main" val="0"/>
              </a:ext>
            </a:extLst>
          </a:blip>
          <a:srcRect l="6679" t="10642" r="10165" b="7433"/>
          <a:stretch/>
        </p:blipFill>
        <p:spPr bwMode="auto">
          <a:xfrm>
            <a:off x="2950159" y="1812757"/>
            <a:ext cx="6288505" cy="4651497"/>
          </a:xfrm>
          <a:prstGeom prst="rect">
            <a:avLst/>
          </a:prstGeom>
          <a:ln w="38100" cap="sq">
            <a:solidFill>
              <a:schemeClr val="tx1">
                <a:lumMod val="65000"/>
              </a:schemeClr>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0355983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EAACK simulation</a:t>
            </a:r>
            <a:endParaRPr lang="en-US" dirty="0"/>
          </a:p>
        </p:txBody>
      </p:sp>
      <p:pic>
        <p:nvPicPr>
          <p:cNvPr id="4" name="EAACK">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102" t="3740" r="408" b="5917"/>
          <a:stretch/>
        </p:blipFill>
        <p:spPr>
          <a:xfrm>
            <a:off x="1636712" y="1894146"/>
            <a:ext cx="8915400" cy="4553712"/>
          </a:xfrm>
          <a:prstGeom prst="rect">
            <a:avLst/>
          </a:prstGeom>
          <a:ln w="38100" cap="sq">
            <a:solidFill>
              <a:schemeClr val="tx1">
                <a:lumMod val="65000"/>
              </a:schemeClr>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481470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91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Case study</a:t>
            </a:r>
            <a:endParaRPr lang="en-US" dirty="0"/>
          </a:p>
        </p:txBody>
      </p:sp>
      <p:sp>
        <p:nvSpPr>
          <p:cNvPr id="3" name="Content Placeholder 2"/>
          <p:cNvSpPr>
            <a:spLocks noGrp="1"/>
          </p:cNvSpPr>
          <p:nvPr>
            <p:ph idx="1"/>
          </p:nvPr>
        </p:nvSpPr>
        <p:spPr/>
        <p:txBody>
          <a:bodyPr>
            <a:normAutofit fontScale="92500" lnSpcReduction="20000"/>
          </a:bodyPr>
          <a:lstStyle/>
          <a:p>
            <a:pPr>
              <a:buNone/>
            </a:pPr>
            <a:r>
              <a:rPr lang="en-US" dirty="0" err="1" smtClean="0"/>
              <a:t>FireChat</a:t>
            </a:r>
            <a:r>
              <a:rPr lang="en-US" dirty="0" smtClean="0"/>
              <a:t> by Open Garden</a:t>
            </a:r>
          </a:p>
          <a:p>
            <a:r>
              <a:rPr lang="en-US" dirty="0" smtClean="0"/>
              <a:t>Mobile ad hoc social network</a:t>
            </a:r>
          </a:p>
          <a:p>
            <a:r>
              <a:rPr lang="en-US" dirty="0" smtClean="0"/>
              <a:t>Links mobile devices with app via Internet, cellular, </a:t>
            </a:r>
            <a:r>
              <a:rPr lang="en-US" dirty="0" err="1" smtClean="0"/>
              <a:t>WiFi</a:t>
            </a:r>
            <a:r>
              <a:rPr lang="en-US" dirty="0" smtClean="0"/>
              <a:t>, or Bluetooth</a:t>
            </a:r>
          </a:p>
          <a:p>
            <a:r>
              <a:rPr lang="en-US" dirty="0" smtClean="0"/>
              <a:t>Mesh network with end-to-end encryption</a:t>
            </a:r>
          </a:p>
          <a:p>
            <a:r>
              <a:rPr lang="en-US" dirty="0" smtClean="0"/>
              <a:t>iOS uses Apple’s Multi-peer Connectivity Framework, Android is proprietary</a:t>
            </a:r>
          </a:p>
          <a:p>
            <a:r>
              <a:rPr lang="en-US" dirty="0" smtClean="0"/>
              <a:t>Security problems: physical attacks, eavesdropping in public channels, no authentication</a:t>
            </a:r>
          </a:p>
          <a:p>
            <a:r>
              <a:rPr lang="en-US" dirty="0" smtClean="0"/>
              <a:t>Made famous during Taiwan’s </a:t>
            </a:r>
            <a:r>
              <a:rPr lang="en-US" smtClean="0"/>
              <a:t>Umbrella Protests</a:t>
            </a:r>
            <a:endParaRPr lang="en-US" dirty="0"/>
          </a:p>
        </p:txBody>
      </p:sp>
      <p:pic>
        <p:nvPicPr>
          <p:cNvPr id="4100" name="Picture 4" descr="http://photos.prnewswire.com/prn/20150318/183099LOGO"/>
          <p:cNvPicPr>
            <a:picLocks noChangeAspect="1" noChangeArrowheads="1"/>
          </p:cNvPicPr>
          <p:nvPr/>
        </p:nvPicPr>
        <p:blipFill>
          <a:blip r:embed="rId3"/>
          <a:srcRect/>
          <a:stretch>
            <a:fillRect/>
          </a:stretch>
        </p:blipFill>
        <p:spPr bwMode="auto">
          <a:xfrm>
            <a:off x="6547044" y="363127"/>
            <a:ext cx="3240768" cy="2501873"/>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dirty="0" smtClean="0"/>
              <a:t>What did we learn?</a:t>
            </a:r>
          </a:p>
          <a:p>
            <a:r>
              <a:rPr lang="en-US" dirty="0" smtClean="0"/>
              <a:t>What problems do we see?</a:t>
            </a:r>
          </a:p>
          <a:p>
            <a:r>
              <a:rPr lang="en-US" dirty="0" smtClean="0"/>
              <a:t>What solutions do we agree/disagree with?</a:t>
            </a:r>
          </a:p>
          <a:p>
            <a:r>
              <a:rPr lang="en-US" dirty="0" smtClean="0"/>
              <a:t>What is the likely direction of security considerations in MANETs?</a:t>
            </a: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9"/>
            <a:ext cx="9905998" cy="715760"/>
          </a:xfrm>
        </p:spPr>
        <p:txBody>
          <a:bodyPr/>
          <a:lstStyle/>
          <a:p>
            <a:r>
              <a:rPr lang="en-US" dirty="0" smtClean="0"/>
              <a:t>sources</a:t>
            </a:r>
            <a:endParaRPr lang="en-US" dirty="0"/>
          </a:p>
        </p:txBody>
      </p:sp>
      <p:sp>
        <p:nvSpPr>
          <p:cNvPr id="3" name="Content Placeholder 2"/>
          <p:cNvSpPr>
            <a:spLocks noGrp="1"/>
          </p:cNvSpPr>
          <p:nvPr>
            <p:ph idx="1"/>
          </p:nvPr>
        </p:nvSpPr>
        <p:spPr>
          <a:xfrm>
            <a:off x="1141412" y="1380931"/>
            <a:ext cx="9905999" cy="4410270"/>
          </a:xfrm>
        </p:spPr>
        <p:txBody>
          <a:bodyPr>
            <a:normAutofit fontScale="62500" lnSpcReduction="20000"/>
          </a:bodyPr>
          <a:lstStyle/>
          <a:p>
            <a:pPr marL="457200" indent="-457200">
              <a:buFont typeface="+mj-lt"/>
              <a:buAutoNum type="arabicPeriod"/>
            </a:pPr>
            <a:r>
              <a:rPr lang="en-US" dirty="0" err="1" smtClean="0"/>
              <a:t>Ilyas</a:t>
            </a:r>
            <a:r>
              <a:rPr lang="en-US" dirty="0" smtClean="0"/>
              <a:t>, Mohammad, and </a:t>
            </a:r>
            <a:r>
              <a:rPr lang="en-US" dirty="0" err="1" smtClean="0"/>
              <a:t>Imad</a:t>
            </a:r>
            <a:r>
              <a:rPr lang="en-US" dirty="0" smtClean="0"/>
              <a:t> </a:t>
            </a:r>
            <a:r>
              <a:rPr lang="en-US" dirty="0" err="1" smtClean="0"/>
              <a:t>Mahgoub</a:t>
            </a:r>
            <a:r>
              <a:rPr lang="en-US" dirty="0" smtClean="0"/>
              <a:t>. </a:t>
            </a:r>
            <a:r>
              <a:rPr lang="en-US" i="1" dirty="0" smtClean="0"/>
              <a:t>Mobile Computing Handbook</a:t>
            </a:r>
            <a:r>
              <a:rPr lang="en-US" dirty="0" smtClean="0"/>
              <a:t>. Boca Raton: </a:t>
            </a:r>
            <a:r>
              <a:rPr lang="en-US" dirty="0" err="1" smtClean="0"/>
              <a:t>Auerbach</a:t>
            </a:r>
            <a:r>
              <a:rPr lang="en-US" dirty="0" smtClean="0"/>
              <a:t> Publications, 2005. Print.</a:t>
            </a:r>
          </a:p>
          <a:p>
            <a:pPr marL="457200" indent="-457200">
              <a:buFont typeface="+mj-lt"/>
              <a:buAutoNum type="arabicPeriod"/>
            </a:pPr>
            <a:r>
              <a:rPr lang="en-US" dirty="0" smtClean="0"/>
              <a:t>Li, </a:t>
            </a:r>
            <a:r>
              <a:rPr lang="en-US" dirty="0" err="1" smtClean="0"/>
              <a:t>Wenjia</a:t>
            </a:r>
            <a:r>
              <a:rPr lang="en-US" dirty="0" smtClean="0"/>
              <a:t>, and </a:t>
            </a:r>
            <a:r>
              <a:rPr lang="en-US" dirty="0" err="1" smtClean="0"/>
              <a:t>Anupam</a:t>
            </a:r>
            <a:r>
              <a:rPr lang="en-US" dirty="0" smtClean="0"/>
              <a:t> Joshi. "Security Issues in Mobile Ad Hoc Networks- A Survey." </a:t>
            </a:r>
            <a:r>
              <a:rPr lang="en-US" dirty="0" err="1" smtClean="0"/>
              <a:t>CiteSeerX</a:t>
            </a:r>
            <a:r>
              <a:rPr lang="en-US" dirty="0" smtClean="0"/>
              <a:t>, </a:t>
            </a:r>
            <a:r>
              <a:rPr lang="en-US" dirty="0" err="1" smtClean="0"/>
              <a:t>n.d</a:t>
            </a:r>
            <a:r>
              <a:rPr lang="en-US" dirty="0" smtClean="0"/>
              <a:t>. Web. 25 Mar. 2016.</a:t>
            </a:r>
          </a:p>
          <a:p>
            <a:pPr marL="457200" indent="-457200">
              <a:buFont typeface="+mj-lt"/>
              <a:buAutoNum type="arabicPeriod"/>
            </a:pPr>
            <a:r>
              <a:rPr lang="en-US" dirty="0" err="1" smtClean="0"/>
              <a:t>Mahgoub</a:t>
            </a:r>
            <a:r>
              <a:rPr lang="en-US" dirty="0" smtClean="0"/>
              <a:t>, </a:t>
            </a:r>
            <a:r>
              <a:rPr lang="en-US" dirty="0" err="1" smtClean="0"/>
              <a:t>Imad</a:t>
            </a:r>
            <a:r>
              <a:rPr lang="en-US" dirty="0" smtClean="0"/>
              <a:t>. "Introduction to Mobile Computing." Florida Atlantic University. Lecture.</a:t>
            </a:r>
          </a:p>
          <a:p>
            <a:pPr marL="457200" indent="-457200">
              <a:buFont typeface="+mj-lt"/>
              <a:buAutoNum type="arabicPeriod"/>
            </a:pPr>
            <a:r>
              <a:rPr lang="en-US" dirty="0" err="1" smtClean="0"/>
              <a:t>Michiardi</a:t>
            </a:r>
            <a:r>
              <a:rPr lang="en-US" dirty="0" smtClean="0"/>
              <a:t>, </a:t>
            </a:r>
            <a:r>
              <a:rPr lang="en-US" dirty="0" err="1" smtClean="0"/>
              <a:t>Pietro</a:t>
            </a:r>
            <a:r>
              <a:rPr lang="en-US" dirty="0" smtClean="0"/>
              <a:t>, and </a:t>
            </a:r>
            <a:r>
              <a:rPr lang="en-US" dirty="0" err="1" smtClean="0"/>
              <a:t>Refik</a:t>
            </a:r>
            <a:r>
              <a:rPr lang="en-US" dirty="0" smtClean="0"/>
              <a:t> </a:t>
            </a:r>
            <a:r>
              <a:rPr lang="en-US" dirty="0" err="1" smtClean="0"/>
              <a:t>Molva</a:t>
            </a:r>
            <a:r>
              <a:rPr lang="en-US" dirty="0" smtClean="0"/>
              <a:t>. "AD HOC Networks Security."</a:t>
            </a:r>
            <a:r>
              <a:rPr lang="en-US" i="1" dirty="0" err="1" smtClean="0"/>
              <a:t>Basagni</a:t>
            </a:r>
            <a:r>
              <a:rPr lang="en-US" i="1" dirty="0" smtClean="0"/>
              <a:t>/Ad Hoc Networking Mobile Ad Hoc Networking</a:t>
            </a:r>
            <a:r>
              <a:rPr lang="en-US" dirty="0" smtClean="0"/>
              <a:t> (2005): 329-54. Web.</a:t>
            </a:r>
          </a:p>
          <a:p>
            <a:pPr marL="457200" indent="-457200">
              <a:buFont typeface="+mj-lt"/>
              <a:buAutoNum type="arabicPeriod"/>
            </a:pPr>
            <a:r>
              <a:rPr lang="en-US" dirty="0" err="1" smtClean="0"/>
              <a:t>Stojmenovic</a:t>
            </a:r>
            <a:r>
              <a:rPr lang="en-US" dirty="0" smtClean="0"/>
              <a:t>́, Ivan. </a:t>
            </a:r>
            <a:r>
              <a:rPr lang="en-US" i="1" dirty="0" smtClean="0"/>
              <a:t>Handbook of Wireless Networks and Mobile Computing</a:t>
            </a:r>
            <a:r>
              <a:rPr lang="en-US" dirty="0" smtClean="0"/>
              <a:t>. New York: Wiley, 2002. Print.</a:t>
            </a:r>
          </a:p>
          <a:p>
            <a:pPr marL="457200" indent="-457200">
              <a:buFont typeface="+mj-lt"/>
              <a:buAutoNum type="arabicPeriod"/>
            </a:pPr>
            <a:r>
              <a:rPr lang="en-US" dirty="0" err="1" smtClean="0"/>
              <a:t>Tanwar</a:t>
            </a:r>
            <a:r>
              <a:rPr lang="en-US" dirty="0" smtClean="0"/>
              <a:t>, </a:t>
            </a:r>
            <a:r>
              <a:rPr lang="en-US" dirty="0" err="1" smtClean="0"/>
              <a:t>Sarvesh</a:t>
            </a:r>
            <a:r>
              <a:rPr lang="en-US" dirty="0" smtClean="0"/>
              <a:t>, and </a:t>
            </a:r>
            <a:r>
              <a:rPr lang="en-US" dirty="0" err="1" smtClean="0"/>
              <a:t>Prema</a:t>
            </a:r>
            <a:r>
              <a:rPr lang="en-US" dirty="0" smtClean="0"/>
              <a:t> K.V. "Threats &amp; Security Issues in Ad Hoc Network: A Survey Report." </a:t>
            </a:r>
            <a:r>
              <a:rPr lang="en-US" i="1" dirty="0" smtClean="0"/>
              <a:t>International Journal of Soft Computing and Engineering (IJSCE)</a:t>
            </a:r>
            <a:r>
              <a:rPr lang="en-US" dirty="0" smtClean="0"/>
              <a:t> 2.6 (2013): n. </a:t>
            </a:r>
            <a:r>
              <a:rPr lang="en-US" dirty="0" err="1" smtClean="0"/>
              <a:t>pag</a:t>
            </a:r>
            <a:r>
              <a:rPr lang="en-US" dirty="0" smtClean="0"/>
              <a:t>. Web.</a:t>
            </a:r>
          </a:p>
          <a:p>
            <a:pPr marL="457200" indent="-457200">
              <a:buFont typeface="+mj-lt"/>
              <a:buAutoNum type="arabicPeriod"/>
            </a:pPr>
            <a:r>
              <a:rPr lang="en-US" dirty="0" smtClean="0"/>
              <a:t>Tyson, Gareth. "Mesh Networks and </a:t>
            </a:r>
            <a:r>
              <a:rPr lang="en-US" dirty="0" err="1" smtClean="0"/>
              <a:t>Firechat</a:t>
            </a:r>
            <a:r>
              <a:rPr lang="en-US" dirty="0" smtClean="0"/>
              <a:t> Make 'switching off the Internet' That Much Harder." </a:t>
            </a:r>
            <a:r>
              <a:rPr lang="en-US" i="1" dirty="0" err="1" smtClean="0"/>
              <a:t>Phys.Org</a:t>
            </a:r>
            <a:r>
              <a:rPr lang="en-US" dirty="0" smtClean="0"/>
              <a:t>. </a:t>
            </a:r>
            <a:r>
              <a:rPr lang="en-US" dirty="0" err="1" smtClean="0"/>
              <a:t>N.p</a:t>
            </a:r>
            <a:r>
              <a:rPr lang="en-US" dirty="0" smtClean="0"/>
              <a:t>., 7 Oct. 2014. Web. 01 Apr. 2016. &lt;http://phys.org/news/2014-10-mesh-networks-firechat-internet-harder.html&gt;.</a:t>
            </a:r>
          </a:p>
          <a:p>
            <a:pPr marL="457200" indent="-457200">
              <a:buFont typeface="+mj-lt"/>
              <a:buAutoNum type="arabicPeriod"/>
            </a:pPr>
            <a:r>
              <a:rPr lang="en-US" dirty="0" smtClean="0"/>
              <a:t>Tyson, Jeff. "How OSI Works." </a:t>
            </a:r>
            <a:r>
              <a:rPr lang="en-US" i="1" dirty="0" err="1" smtClean="0"/>
              <a:t>HowStuffWorks</a:t>
            </a:r>
            <a:r>
              <a:rPr lang="en-US" dirty="0" smtClean="0"/>
              <a:t>. </a:t>
            </a:r>
            <a:r>
              <a:rPr lang="en-US" dirty="0" err="1" smtClean="0"/>
              <a:t>N.p</a:t>
            </a:r>
            <a:r>
              <a:rPr lang="en-US" dirty="0" smtClean="0"/>
              <a:t>., </a:t>
            </a:r>
            <a:r>
              <a:rPr lang="en-US" dirty="0" err="1" smtClean="0"/>
              <a:t>n.d</a:t>
            </a:r>
            <a:r>
              <a:rPr lang="en-US" dirty="0" smtClean="0"/>
              <a:t>. Web. 25 Mar. 2016. &lt;http://computer.howstuffworks.com/osi1.htm&gt;.</a:t>
            </a:r>
          </a:p>
          <a:p>
            <a:pPr marL="457200" indent="-457200">
              <a:buFont typeface="+mj-lt"/>
              <a:buAutoNum type="arabicPeriod"/>
            </a:pPr>
            <a:r>
              <a:rPr lang="en-US" dirty="0" smtClean="0"/>
              <a:t>Wood, A.D., and J.A. </a:t>
            </a:r>
            <a:r>
              <a:rPr lang="en-US" dirty="0" err="1" smtClean="0"/>
              <a:t>Stankovic</a:t>
            </a:r>
            <a:r>
              <a:rPr lang="en-US" dirty="0" smtClean="0"/>
              <a:t>. "Denial of Service in Sensor Networks."</a:t>
            </a:r>
            <a:r>
              <a:rPr lang="en-US" i="1" dirty="0" smtClean="0"/>
              <a:t>Computer</a:t>
            </a:r>
            <a:r>
              <a:rPr lang="en-US" dirty="0" smtClean="0"/>
              <a:t> 35.10 (2002): 54-62. Web.</a:t>
            </a:r>
          </a:p>
          <a:p>
            <a:pPr>
              <a:buNone/>
            </a:pPr>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9"/>
            <a:ext cx="9905998" cy="715760"/>
          </a:xfrm>
        </p:spPr>
        <p:txBody>
          <a:bodyPr/>
          <a:lstStyle/>
          <a:p>
            <a:r>
              <a:rPr lang="en-US" dirty="0" smtClean="0"/>
              <a:t>sources</a:t>
            </a:r>
            <a:endParaRPr lang="en-US" dirty="0"/>
          </a:p>
        </p:txBody>
      </p:sp>
      <p:sp>
        <p:nvSpPr>
          <p:cNvPr id="3" name="Content Placeholder 2"/>
          <p:cNvSpPr>
            <a:spLocks noGrp="1"/>
          </p:cNvSpPr>
          <p:nvPr>
            <p:ph idx="1"/>
          </p:nvPr>
        </p:nvSpPr>
        <p:spPr>
          <a:xfrm>
            <a:off x="1141412" y="1380931"/>
            <a:ext cx="9905999" cy="4410270"/>
          </a:xfrm>
        </p:spPr>
        <p:txBody>
          <a:bodyPr>
            <a:normAutofit/>
          </a:bodyPr>
          <a:lstStyle/>
          <a:p>
            <a:pPr marL="457200" indent="-457200">
              <a:buFont typeface="+mj-lt"/>
              <a:buAutoNum type="arabicPeriod" startAt="9"/>
            </a:pPr>
            <a:r>
              <a:rPr lang="en-US" sz="1500" dirty="0"/>
              <a:t>O'Rourke, Chris. "COTS Journal." </a:t>
            </a:r>
            <a:r>
              <a:rPr lang="en-US" sz="1500" i="1" dirty="0"/>
              <a:t>Mobile Ad Hoc Networking Revamps Military Communications -</a:t>
            </a:r>
            <a:r>
              <a:rPr lang="en-US" sz="1500" dirty="0"/>
              <a:t>. </a:t>
            </a:r>
            <a:r>
              <a:rPr lang="en-US" sz="1500" dirty="0" err="1"/>
              <a:t>N.p</a:t>
            </a:r>
            <a:r>
              <a:rPr lang="en-US" sz="1500" dirty="0"/>
              <a:t>., Nov. 2011. Web. 03 Apr. 2016. &lt;http://</a:t>
            </a:r>
            <a:r>
              <a:rPr lang="en-US" sz="1500" dirty="0" err="1"/>
              <a:t>www.cotsjournalonline.com</a:t>
            </a:r>
            <a:r>
              <a:rPr lang="en-US" sz="1500" dirty="0"/>
              <a:t>/articles/view/102158</a:t>
            </a:r>
            <a:r>
              <a:rPr lang="en-US" sz="1500" dirty="0" smtClean="0"/>
              <a:t>&gt;.</a:t>
            </a:r>
          </a:p>
          <a:p>
            <a:pPr marL="457200" indent="-457200">
              <a:buFont typeface="+mj-lt"/>
              <a:buAutoNum type="arabicPeriod" startAt="9"/>
            </a:pPr>
            <a:r>
              <a:rPr lang="en-US" sz="1500" dirty="0"/>
              <a:t>Patterson, Stephen Max. "Android Phones Are Connecting without Carrier Networks." </a:t>
            </a:r>
            <a:r>
              <a:rPr lang="en-US" sz="1500" i="1" dirty="0"/>
              <a:t>Network World</a:t>
            </a:r>
            <a:r>
              <a:rPr lang="en-US" sz="1500" dirty="0"/>
              <a:t>. </a:t>
            </a:r>
            <a:r>
              <a:rPr lang="en-US" sz="1500" dirty="0" err="1"/>
              <a:t>N.p</a:t>
            </a:r>
            <a:r>
              <a:rPr lang="en-US" sz="1500" dirty="0"/>
              <a:t>., 12 Feb. 2013. Web. 03 Apr. 2016. &lt;http://</a:t>
            </a:r>
            <a:r>
              <a:rPr lang="en-US" sz="1500" dirty="0" err="1"/>
              <a:t>www.networkworld.com</a:t>
            </a:r>
            <a:r>
              <a:rPr lang="en-US" sz="1500" dirty="0"/>
              <a:t>/article/2224025/smartphones/android-phones-are-connecting-without-carrier-</a:t>
            </a:r>
            <a:r>
              <a:rPr lang="en-US" sz="1500" dirty="0" err="1"/>
              <a:t>networks.html</a:t>
            </a:r>
            <a:r>
              <a:rPr lang="en-US" sz="1500" dirty="0" smtClean="0"/>
              <a:t>&gt;.</a:t>
            </a:r>
          </a:p>
          <a:p>
            <a:pPr marL="457200" indent="-457200">
              <a:buFont typeface="+mj-lt"/>
              <a:buAutoNum type="arabicPeriod" startAt="9"/>
            </a:pPr>
            <a:r>
              <a:rPr lang="en-US" sz="1500" dirty="0" err="1"/>
              <a:t>McGarry</a:t>
            </a:r>
            <a:r>
              <a:rPr lang="en-US" sz="1500" dirty="0"/>
              <a:t>, Caitlin. "How </a:t>
            </a:r>
            <a:r>
              <a:rPr lang="en-US" sz="1500" dirty="0" err="1"/>
              <a:t>FireChat</a:t>
            </a:r>
            <a:r>
              <a:rPr lang="en-US" sz="1500" dirty="0"/>
              <a:t> Is Using an Obscure IOS Feature to Change Messaging." </a:t>
            </a:r>
            <a:r>
              <a:rPr lang="en-US" sz="1500" i="1" dirty="0" err="1"/>
              <a:t>PCWorld</a:t>
            </a:r>
            <a:r>
              <a:rPr lang="en-US" sz="1500" dirty="0"/>
              <a:t>. </a:t>
            </a:r>
            <a:r>
              <a:rPr lang="en-US" sz="1500" dirty="0" err="1"/>
              <a:t>N.p</a:t>
            </a:r>
            <a:r>
              <a:rPr lang="en-US" sz="1500" dirty="0"/>
              <a:t>., 31 Mar. 2014. Web. 03 Apr. 2016. &lt;http://</a:t>
            </a:r>
            <a:r>
              <a:rPr lang="en-US" sz="1500" dirty="0" err="1"/>
              <a:t>www.pcworld.com</a:t>
            </a:r>
            <a:r>
              <a:rPr lang="en-US" sz="1500" dirty="0"/>
              <a:t>/article/2137265/how-firechat-is-using-an-obscure-ios-feature-to-change-messaging.html</a:t>
            </a:r>
            <a:r>
              <a:rPr lang="en-US" sz="1500" dirty="0" smtClean="0"/>
              <a:t>&gt;.</a:t>
            </a:r>
          </a:p>
          <a:p>
            <a:pPr marL="457200" indent="-457200">
              <a:buFont typeface="+mj-lt"/>
              <a:buAutoNum type="arabicPeriod" startAt="9"/>
            </a:pPr>
            <a:endParaRPr lang="en-US" sz="1500" dirty="0" smtClean="0"/>
          </a:p>
        </p:txBody>
      </p:sp>
    </p:spTree>
    <p:extLst>
      <p:ext uri="{BB962C8B-B14F-4D97-AF65-F5344CB8AC3E}">
        <p14:creationId xmlns:p14="http://schemas.microsoft.com/office/powerpoint/2010/main" val="116655348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and answers</a:t>
            </a:r>
            <a:endParaRPr lang="en-US" dirty="0"/>
          </a:p>
        </p:txBody>
      </p:sp>
      <p:sp>
        <p:nvSpPr>
          <p:cNvPr id="3" name="Content Placeholder 2"/>
          <p:cNvSpPr>
            <a:spLocks noGrp="1"/>
          </p:cNvSpPr>
          <p:nvPr>
            <p:ph idx="1"/>
          </p:nvPr>
        </p:nvSpPr>
        <p:spPr>
          <a:xfrm>
            <a:off x="1141412" y="4422709"/>
            <a:ext cx="9905999" cy="1368491"/>
          </a:xfrm>
        </p:spPr>
        <p:txBody>
          <a:bodyPr/>
          <a:lstStyle/>
          <a:p>
            <a:pPr>
              <a:buNone/>
            </a:pPr>
            <a:r>
              <a:rPr lang="en-US" dirty="0" smtClean="0"/>
              <a:t>Thank you for your time.</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Manet</a:t>
            </a:r>
            <a:r>
              <a:rPr lang="en-US" dirty="0" smtClean="0"/>
              <a:t> description</a:t>
            </a:r>
            <a:endParaRPr lang="en-US" dirty="0"/>
          </a:p>
        </p:txBody>
      </p:sp>
      <p:sp>
        <p:nvSpPr>
          <p:cNvPr id="3" name="Content Placeholder 2"/>
          <p:cNvSpPr>
            <a:spLocks noGrp="1"/>
          </p:cNvSpPr>
          <p:nvPr>
            <p:ph idx="1"/>
          </p:nvPr>
        </p:nvSpPr>
        <p:spPr/>
        <p:txBody>
          <a:bodyPr>
            <a:normAutofit/>
          </a:bodyPr>
          <a:lstStyle/>
          <a:p>
            <a:r>
              <a:rPr lang="en-US" dirty="0" smtClean="0"/>
              <a:t>Equal nodes that communicate over wireless links without any central control</a:t>
            </a:r>
          </a:p>
          <a:p>
            <a:r>
              <a:rPr lang="en-US" dirty="0"/>
              <a:t>Highly dynamic topology, expanding and contracting continuously</a:t>
            </a:r>
          </a:p>
          <a:p>
            <a:r>
              <a:rPr lang="en-US" dirty="0" smtClean="0"/>
              <a:t>Deployed for a specific purpose and may be dismantled upon completion</a:t>
            </a:r>
          </a:p>
          <a:p>
            <a:r>
              <a:rPr lang="en-US" dirty="0" smtClean="0"/>
              <a:t>Nodes are not physically secure and may be in motion</a:t>
            </a:r>
          </a:p>
          <a:p>
            <a:r>
              <a:rPr lang="en-US" dirty="0" smtClean="0"/>
              <a:t>Networked devices have limited power</a:t>
            </a:r>
          </a:p>
          <a:p>
            <a:r>
              <a:rPr lang="en-US" dirty="0" smtClean="0"/>
              <a:t>Network bandwidth must be conserved</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Manet</a:t>
            </a:r>
            <a:r>
              <a:rPr lang="en-US" dirty="0" smtClean="0"/>
              <a:t> examples</a:t>
            </a:r>
            <a:endParaRPr lang="en-US" dirty="0"/>
          </a:p>
        </p:txBody>
      </p:sp>
      <p:sp>
        <p:nvSpPr>
          <p:cNvPr id="3" name="Content Placeholder 2"/>
          <p:cNvSpPr>
            <a:spLocks noGrp="1"/>
          </p:cNvSpPr>
          <p:nvPr>
            <p:ph idx="1"/>
          </p:nvPr>
        </p:nvSpPr>
        <p:spPr/>
        <p:txBody>
          <a:bodyPr/>
          <a:lstStyle/>
          <a:p>
            <a:r>
              <a:rPr lang="en-US" dirty="0" smtClean="0"/>
              <a:t>Tactical military communications</a:t>
            </a:r>
          </a:p>
          <a:p>
            <a:r>
              <a:rPr lang="en-US" dirty="0" smtClean="0"/>
              <a:t>Wireless sensor networks</a:t>
            </a:r>
          </a:p>
          <a:p>
            <a:r>
              <a:rPr lang="en-US" dirty="0" smtClean="0"/>
              <a:t>Smart phone ad hoc networks</a:t>
            </a:r>
          </a:p>
          <a:p>
            <a:r>
              <a:rPr lang="en-US" dirty="0" smtClean="0"/>
              <a:t>Vehicular ad hoc networks</a:t>
            </a:r>
          </a:p>
          <a:p>
            <a:endParaRPr lang="en-US" dirty="0"/>
          </a:p>
        </p:txBody>
      </p:sp>
      <p:pic>
        <p:nvPicPr>
          <p:cNvPr id="12292" name="Picture 4" descr="http://cdn.grin.com/images/preview-file?document_id=199886&amp;hash=8666ae7a1059c78cf91b57920f92fe97&amp;file=OPS/images/00438716f608a771a801cd1d22cd3c4c_SMALL.png"/>
          <p:cNvPicPr>
            <a:picLocks noChangeAspect="1" noChangeArrowheads="1"/>
          </p:cNvPicPr>
          <p:nvPr/>
        </p:nvPicPr>
        <p:blipFill>
          <a:blip r:embed="rId3"/>
          <a:srcRect/>
          <a:stretch>
            <a:fillRect/>
          </a:stretch>
        </p:blipFill>
        <p:spPr bwMode="auto">
          <a:xfrm>
            <a:off x="6353289" y="4020344"/>
            <a:ext cx="4500239" cy="2412997"/>
          </a:xfrm>
          <a:prstGeom prst="rect">
            <a:avLst/>
          </a:prstGeom>
          <a:ln w="38100" cap="sq">
            <a:solidFill>
              <a:schemeClr val="tx1">
                <a:lumMod val="65000"/>
              </a:schemeClr>
            </a:solidFill>
            <a:prstDash val="solid"/>
            <a:miter lim="800000"/>
          </a:ln>
          <a:effectLst>
            <a:outerShdw blurRad="50800" dist="38100" dir="2700000" algn="tl" rotWithShape="0">
              <a:srgbClr val="000000">
                <a:alpha val="43000"/>
              </a:srgbClr>
            </a:outerShdw>
          </a:effectLst>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50376" y="1184988"/>
            <a:ext cx="4506064" cy="2597245"/>
          </a:xfrm>
          <a:prstGeom prst="rect">
            <a:avLst/>
          </a:prstGeom>
          <a:ln w="38100">
            <a:solidFill>
              <a:schemeClr val="tx1">
                <a:lumMod val="65000"/>
              </a:schemeClr>
            </a:solid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Networking protocol</a:t>
            </a:r>
            <a:endParaRPr lang="en-US" dirty="0"/>
          </a:p>
        </p:txBody>
      </p:sp>
      <p:sp>
        <p:nvSpPr>
          <p:cNvPr id="3" name="Content Placeholder 2"/>
          <p:cNvSpPr>
            <a:spLocks noGrp="1"/>
          </p:cNvSpPr>
          <p:nvPr>
            <p:ph idx="1"/>
          </p:nvPr>
        </p:nvSpPr>
        <p:spPr>
          <a:xfrm>
            <a:off x="1141413" y="2249487"/>
            <a:ext cx="5781902" cy="3541714"/>
          </a:xfrm>
        </p:spPr>
        <p:txBody>
          <a:bodyPr/>
          <a:lstStyle/>
          <a:p>
            <a:r>
              <a:rPr lang="en-US" dirty="0" smtClean="0"/>
              <a:t>Radio: Wi-Fi, Bluetooth, Cellular, Satellite</a:t>
            </a:r>
          </a:p>
          <a:p>
            <a:r>
              <a:rPr lang="en-US" dirty="0" smtClean="0"/>
              <a:t>Open Systems Interconnection model (OSI model) </a:t>
            </a:r>
          </a:p>
          <a:p>
            <a:r>
              <a:rPr lang="en-US" dirty="0" smtClean="0"/>
              <a:t>Wireless communication defined by IEEE 802.11 standard</a:t>
            </a:r>
          </a:p>
          <a:p>
            <a:endParaRPr lang="en-US" dirty="0" smtClean="0"/>
          </a:p>
          <a:p>
            <a:endParaRPr lang="en-US" dirty="0" smtClean="0"/>
          </a:p>
        </p:txBody>
      </p:sp>
      <p:pic>
        <p:nvPicPr>
          <p:cNvPr id="11268" name="Picture 4" descr="The seven layers of the OSI Reference Model"/>
          <p:cNvPicPr>
            <a:picLocks noChangeAspect="1" noChangeArrowheads="1"/>
          </p:cNvPicPr>
          <p:nvPr/>
        </p:nvPicPr>
        <p:blipFill>
          <a:blip r:embed="rId3"/>
          <a:srcRect/>
          <a:stretch>
            <a:fillRect/>
          </a:stretch>
        </p:blipFill>
        <p:spPr bwMode="auto">
          <a:xfrm>
            <a:off x="7004244" y="1665999"/>
            <a:ext cx="4192490" cy="4140085"/>
          </a:xfrm>
          <a:prstGeom prst="rect">
            <a:avLst/>
          </a:prstGeom>
          <a:ln w="38100" cap="sq">
            <a:solidFill>
              <a:schemeClr val="tx1">
                <a:lumMod val="65000"/>
              </a:schemeClr>
            </a:solidFill>
            <a:prstDash val="solid"/>
            <a:miter lim="800000"/>
          </a:ln>
          <a:effectLst>
            <a:outerShdw blurRad="50800" dist="38100" dir="2700000" algn="tl" rotWithShape="0">
              <a:srgbClr val="000000">
                <a:alpha val="43000"/>
              </a:srgbClr>
            </a:outerShdw>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Security vulnerabilities</a:t>
            </a:r>
            <a:endParaRPr lang="en-US" dirty="0"/>
          </a:p>
        </p:txBody>
      </p:sp>
      <p:sp>
        <p:nvSpPr>
          <p:cNvPr id="3" name="Content Placeholder 2"/>
          <p:cNvSpPr>
            <a:spLocks noGrp="1"/>
          </p:cNvSpPr>
          <p:nvPr>
            <p:ph idx="1"/>
          </p:nvPr>
        </p:nvSpPr>
        <p:spPr/>
        <p:txBody>
          <a:bodyPr/>
          <a:lstStyle/>
          <a:p>
            <a:pPr marL="0" indent="0">
              <a:buNone/>
            </a:pPr>
            <a:r>
              <a:rPr lang="en-US" dirty="0" smtClean="0"/>
              <a:t>Attacks and Denial of Service due to</a:t>
            </a:r>
          </a:p>
          <a:p>
            <a:r>
              <a:rPr lang="en-US" dirty="0" smtClean="0"/>
              <a:t>No clear line of defense</a:t>
            </a:r>
          </a:p>
          <a:p>
            <a:r>
              <a:rPr lang="en-US" dirty="0" smtClean="0"/>
              <a:t>Resource constraints</a:t>
            </a:r>
          </a:p>
          <a:p>
            <a:r>
              <a:rPr lang="en-US" dirty="0" smtClean="0"/>
              <a:t>Dynamic network topology</a:t>
            </a:r>
          </a:p>
          <a:p>
            <a:r>
              <a:rPr lang="en-US" dirty="0" smtClean="0"/>
              <a:t>Physical device access</a:t>
            </a:r>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Physical layer attacks</a:t>
            </a:r>
            <a:endParaRPr lang="en-US" dirty="0"/>
          </a:p>
        </p:txBody>
      </p:sp>
      <p:sp>
        <p:nvSpPr>
          <p:cNvPr id="3" name="Content Placeholder 2"/>
          <p:cNvSpPr>
            <a:spLocks noGrp="1"/>
          </p:cNvSpPr>
          <p:nvPr>
            <p:ph idx="1"/>
          </p:nvPr>
        </p:nvSpPr>
        <p:spPr/>
        <p:txBody>
          <a:bodyPr/>
          <a:lstStyle/>
          <a:p>
            <a:pPr>
              <a:buNone/>
            </a:pPr>
            <a:r>
              <a:rPr lang="en-US" dirty="0" smtClean="0"/>
              <a:t>Diminish network component functionality</a:t>
            </a:r>
          </a:p>
          <a:p>
            <a:r>
              <a:rPr lang="en-US" dirty="0" smtClean="0"/>
              <a:t>Tampering – alter physical state of nodes</a:t>
            </a:r>
          </a:p>
          <a:p>
            <a:r>
              <a:rPr lang="en-US" dirty="0" smtClean="0"/>
              <a:t>Jamming – overpower transmissions</a:t>
            </a:r>
          </a:p>
        </p:txBody>
      </p:sp>
      <p:grpSp>
        <p:nvGrpSpPr>
          <p:cNvPr id="28" name="Group 27"/>
          <p:cNvGrpSpPr>
            <a:grpSpLocks noChangeAspect="1"/>
          </p:cNvGrpSpPr>
          <p:nvPr/>
        </p:nvGrpSpPr>
        <p:grpSpPr>
          <a:xfrm>
            <a:off x="3412983" y="3998174"/>
            <a:ext cx="5366034" cy="2444191"/>
            <a:chOff x="2783633" y="3401008"/>
            <a:chExt cx="6624735" cy="3017520"/>
          </a:xfrm>
        </p:grpSpPr>
        <p:sp>
          <p:nvSpPr>
            <p:cNvPr id="4" name="Rectangle 3"/>
            <p:cNvSpPr/>
            <p:nvPr/>
          </p:nvSpPr>
          <p:spPr>
            <a:xfrm>
              <a:off x="2783633" y="3401008"/>
              <a:ext cx="6624735" cy="3017520"/>
            </a:xfrm>
            <a:prstGeom prst="rect">
              <a:avLst/>
            </a:prstGeom>
            <a:solidFill>
              <a:schemeClr val="tx1"/>
            </a:solidFill>
            <a:ln w="38100">
              <a:solidFill>
                <a:schemeClr val="tx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p:cNvSpPr>
              <a:spLocks noChangeAspect="1"/>
            </p:cNvSpPr>
            <p:nvPr/>
          </p:nvSpPr>
          <p:spPr>
            <a:xfrm>
              <a:off x="4413380" y="4329404"/>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p:cNvSpPr>
              <a:spLocks noChangeAspect="1"/>
            </p:cNvSpPr>
            <p:nvPr/>
          </p:nvSpPr>
          <p:spPr>
            <a:xfrm>
              <a:off x="3651380" y="5162939"/>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a:spLocks noChangeAspect="1"/>
            </p:cNvSpPr>
            <p:nvPr/>
          </p:nvSpPr>
          <p:spPr>
            <a:xfrm>
              <a:off x="4565780" y="5265575"/>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a:spLocks noChangeAspect="1"/>
            </p:cNvSpPr>
            <p:nvPr/>
          </p:nvSpPr>
          <p:spPr>
            <a:xfrm>
              <a:off x="5134947" y="4631094"/>
              <a:ext cx="182880" cy="182880"/>
            </a:xfrm>
            <a:prstGeom prst="ellipse">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a:spLocks noChangeAspect="1"/>
            </p:cNvSpPr>
            <p:nvPr/>
          </p:nvSpPr>
          <p:spPr>
            <a:xfrm>
              <a:off x="3614057" y="3865983"/>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a:spLocks noChangeAspect="1"/>
            </p:cNvSpPr>
            <p:nvPr/>
          </p:nvSpPr>
          <p:spPr>
            <a:xfrm>
              <a:off x="5330890" y="3903306"/>
              <a:ext cx="182880" cy="182880"/>
            </a:xfrm>
            <a:prstGeom prst="ellipse">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a:spLocks noChangeAspect="1"/>
            </p:cNvSpPr>
            <p:nvPr/>
          </p:nvSpPr>
          <p:spPr>
            <a:xfrm>
              <a:off x="6487886" y="5284237"/>
              <a:ext cx="182880" cy="18288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a:spLocks noChangeAspect="1"/>
            </p:cNvSpPr>
            <p:nvPr/>
          </p:nvSpPr>
          <p:spPr>
            <a:xfrm>
              <a:off x="5797420" y="5265575"/>
              <a:ext cx="182880" cy="18288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a:spLocks noChangeAspect="1"/>
            </p:cNvSpPr>
            <p:nvPr/>
          </p:nvSpPr>
          <p:spPr>
            <a:xfrm>
              <a:off x="6693160" y="3977951"/>
              <a:ext cx="182880" cy="182880"/>
            </a:xfrm>
            <a:prstGeom prst="ellipse">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a:spLocks noChangeAspect="1"/>
            </p:cNvSpPr>
            <p:nvPr/>
          </p:nvSpPr>
          <p:spPr>
            <a:xfrm>
              <a:off x="7374295" y="5396204"/>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a:spLocks noChangeAspect="1"/>
            </p:cNvSpPr>
            <p:nvPr/>
          </p:nvSpPr>
          <p:spPr>
            <a:xfrm>
              <a:off x="8018106" y="4332514"/>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a:spLocks noChangeAspect="1"/>
            </p:cNvSpPr>
            <p:nvPr/>
          </p:nvSpPr>
          <p:spPr>
            <a:xfrm>
              <a:off x="4024605" y="5928049"/>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a:spLocks noChangeAspect="1"/>
            </p:cNvSpPr>
            <p:nvPr/>
          </p:nvSpPr>
          <p:spPr>
            <a:xfrm>
              <a:off x="5414865" y="5937380"/>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a:spLocks noChangeAspect="1"/>
            </p:cNvSpPr>
            <p:nvPr/>
          </p:nvSpPr>
          <p:spPr>
            <a:xfrm>
              <a:off x="6991739" y="5984032"/>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a:spLocks noChangeAspect="1"/>
            </p:cNvSpPr>
            <p:nvPr/>
          </p:nvSpPr>
          <p:spPr>
            <a:xfrm>
              <a:off x="8465976" y="5704114"/>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a:spLocks noChangeAspect="1"/>
            </p:cNvSpPr>
            <p:nvPr/>
          </p:nvSpPr>
          <p:spPr>
            <a:xfrm>
              <a:off x="7178351" y="4509795"/>
              <a:ext cx="182880" cy="182880"/>
            </a:xfrm>
            <a:prstGeom prst="ellipse">
              <a:avLst/>
            </a:prstGeom>
            <a:solidFill>
              <a:srgbClr val="FFFF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p:cNvSpPr>
              <a:spLocks noChangeAspect="1"/>
            </p:cNvSpPr>
            <p:nvPr/>
          </p:nvSpPr>
          <p:spPr>
            <a:xfrm>
              <a:off x="8839200" y="5022979"/>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a:spLocks noChangeAspect="1"/>
            </p:cNvSpPr>
            <p:nvPr/>
          </p:nvSpPr>
          <p:spPr>
            <a:xfrm>
              <a:off x="3287486" y="4556449"/>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a:spLocks noChangeAspect="1"/>
            </p:cNvSpPr>
            <p:nvPr/>
          </p:nvSpPr>
          <p:spPr>
            <a:xfrm>
              <a:off x="8018106" y="5116284"/>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a:spLocks noChangeAspect="1"/>
            </p:cNvSpPr>
            <p:nvPr/>
          </p:nvSpPr>
          <p:spPr>
            <a:xfrm>
              <a:off x="8596605" y="3819331"/>
              <a:ext cx="182880" cy="18288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5044440" y="3797559"/>
              <a:ext cx="2103120" cy="2103120"/>
            </a:xfrm>
            <a:prstGeom prst="ellipse">
              <a:avLst/>
            </a:prstGeom>
            <a:solidFill>
              <a:srgbClr val="FF000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a:spLocks noChangeAspect="1"/>
            </p:cNvSpPr>
            <p:nvPr/>
          </p:nvSpPr>
          <p:spPr>
            <a:xfrm>
              <a:off x="5949821" y="4419601"/>
              <a:ext cx="182880" cy="18288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a:spLocks noChangeAspect="1"/>
            </p:cNvSpPr>
            <p:nvPr/>
          </p:nvSpPr>
          <p:spPr>
            <a:xfrm>
              <a:off x="6609184" y="4565780"/>
              <a:ext cx="182880" cy="182880"/>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Link layer attacks</a:t>
            </a:r>
            <a:endParaRPr lang="en-US" dirty="0"/>
          </a:p>
        </p:txBody>
      </p:sp>
      <p:sp>
        <p:nvSpPr>
          <p:cNvPr id="3" name="Content Placeholder 2"/>
          <p:cNvSpPr>
            <a:spLocks noGrp="1"/>
          </p:cNvSpPr>
          <p:nvPr>
            <p:ph idx="1"/>
          </p:nvPr>
        </p:nvSpPr>
        <p:spPr/>
        <p:txBody>
          <a:bodyPr/>
          <a:lstStyle/>
          <a:p>
            <a:pPr>
              <a:buNone/>
            </a:pPr>
            <a:r>
              <a:rPr lang="en-US" dirty="0" smtClean="0"/>
              <a:t>Logical Link Control / Media Access Control sublayers</a:t>
            </a:r>
          </a:p>
          <a:p>
            <a:pPr>
              <a:buNone/>
            </a:pPr>
            <a:r>
              <a:rPr lang="en-US" dirty="0" smtClean="0"/>
              <a:t>Prevent reliable sending and receiving of messages, overuse error correction</a:t>
            </a:r>
          </a:p>
          <a:p>
            <a:r>
              <a:rPr lang="en-US" dirty="0" smtClean="0"/>
              <a:t>Collision – multiple objects use layer simultaneously</a:t>
            </a:r>
          </a:p>
          <a:p>
            <a:r>
              <a:rPr lang="en-US" dirty="0" smtClean="0"/>
              <a:t>Exhaustion (Interrogation) – repeated requests for media access</a:t>
            </a:r>
          </a:p>
          <a:p>
            <a:r>
              <a:rPr lang="en-US" dirty="0" smtClean="0"/>
              <a:t>Unfairness – abuse cooperative scheme to drain resources</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 layer attacks</a:t>
            </a:r>
            <a:endParaRPr lang="en-US" dirty="0"/>
          </a:p>
        </p:txBody>
      </p:sp>
      <p:sp>
        <p:nvSpPr>
          <p:cNvPr id="3" name="Content Placeholder 2"/>
          <p:cNvSpPr>
            <a:spLocks noGrp="1"/>
          </p:cNvSpPr>
          <p:nvPr>
            <p:ph idx="1"/>
          </p:nvPr>
        </p:nvSpPr>
        <p:spPr>
          <a:xfrm>
            <a:off x="1141412" y="2249486"/>
            <a:ext cx="9905999" cy="4207297"/>
          </a:xfrm>
        </p:spPr>
        <p:txBody>
          <a:bodyPr>
            <a:normAutofit lnSpcReduction="10000"/>
          </a:bodyPr>
          <a:lstStyle/>
          <a:p>
            <a:pPr>
              <a:buNone/>
            </a:pPr>
            <a:r>
              <a:rPr lang="en-US" dirty="0" smtClean="0"/>
              <a:t>Diminish network’s ability to direct traffic</a:t>
            </a:r>
          </a:p>
          <a:p>
            <a:r>
              <a:rPr lang="en-US" dirty="0" smtClean="0"/>
              <a:t>Homing – target specific nodes for attack</a:t>
            </a:r>
          </a:p>
          <a:p>
            <a:r>
              <a:rPr lang="en-US" dirty="0"/>
              <a:t>Neglect and greed – drop or favor messages</a:t>
            </a:r>
          </a:p>
          <a:p>
            <a:r>
              <a:rPr lang="en-US" dirty="0"/>
              <a:t>Byzantine – create loops, misdirect packets</a:t>
            </a:r>
          </a:p>
          <a:p>
            <a:r>
              <a:rPr lang="en-US" dirty="0" smtClean="0"/>
              <a:t>Black hole – advertise shortest routes</a:t>
            </a:r>
          </a:p>
          <a:p>
            <a:r>
              <a:rPr lang="en-US" dirty="0" smtClean="0"/>
              <a:t>Wormhole – “tunnel” packets to create shorter routes</a:t>
            </a:r>
          </a:p>
          <a:p>
            <a:r>
              <a:rPr lang="en-US" dirty="0" smtClean="0"/>
              <a:t>Spoofing – impersonate another node</a:t>
            </a:r>
          </a:p>
          <a:p>
            <a:r>
              <a:rPr lang="en-US" dirty="0" smtClean="0"/>
              <a:t>Sybil – create multiple IDs for a single node</a:t>
            </a:r>
          </a:p>
        </p:txBody>
      </p:sp>
      <p:grpSp>
        <p:nvGrpSpPr>
          <p:cNvPr id="70" name="Group 69"/>
          <p:cNvGrpSpPr/>
          <p:nvPr/>
        </p:nvGrpSpPr>
        <p:grpSpPr>
          <a:xfrm>
            <a:off x="8609045" y="4044827"/>
            <a:ext cx="1492897" cy="2444191"/>
            <a:chOff x="9227975" y="2300002"/>
            <a:chExt cx="1492897" cy="2444191"/>
          </a:xfrm>
        </p:grpSpPr>
        <p:grpSp>
          <p:nvGrpSpPr>
            <p:cNvPr id="69" name="Group 68"/>
            <p:cNvGrpSpPr/>
            <p:nvPr/>
          </p:nvGrpSpPr>
          <p:grpSpPr>
            <a:xfrm>
              <a:off x="9227975" y="2300002"/>
              <a:ext cx="1492897" cy="2444191"/>
              <a:chOff x="9227975" y="2300002"/>
              <a:chExt cx="1492897" cy="2444191"/>
            </a:xfrm>
          </p:grpSpPr>
          <p:sp>
            <p:nvSpPr>
              <p:cNvPr id="6" name="Rectangle 5"/>
              <p:cNvSpPr/>
              <p:nvPr/>
            </p:nvSpPr>
            <p:spPr>
              <a:xfrm>
                <a:off x="9227975" y="2300002"/>
                <a:ext cx="1492897" cy="2444191"/>
              </a:xfrm>
              <a:prstGeom prst="rect">
                <a:avLst/>
              </a:prstGeom>
              <a:solidFill>
                <a:schemeClr val="tx1"/>
              </a:solidFill>
              <a:ln w="38100">
                <a:solidFill>
                  <a:schemeClr val="tx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p:cNvSpPr>
                <a:spLocks noChangeAspect="1"/>
              </p:cNvSpPr>
              <p:nvPr/>
            </p:nvSpPr>
            <p:spPr>
              <a:xfrm>
                <a:off x="9818262" y="2678779"/>
                <a:ext cx="148133" cy="148133"/>
              </a:xfrm>
              <a:prstGeom prst="ellipse">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a:spLocks noChangeAspect="1"/>
              </p:cNvSpPr>
              <p:nvPr/>
            </p:nvSpPr>
            <p:spPr>
              <a:xfrm>
                <a:off x="9527612" y="3923109"/>
                <a:ext cx="148133" cy="148133"/>
              </a:xfrm>
              <a:prstGeom prst="ellipse">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p:cNvSpPr>
                <a:spLocks noChangeAspect="1"/>
              </p:cNvSpPr>
              <p:nvPr/>
            </p:nvSpPr>
            <p:spPr>
              <a:xfrm>
                <a:off x="9820594" y="4346905"/>
                <a:ext cx="148133" cy="148133"/>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Oval 31"/>
            <p:cNvSpPr>
              <a:spLocks noChangeAspect="1"/>
            </p:cNvSpPr>
            <p:nvPr/>
          </p:nvSpPr>
          <p:spPr>
            <a:xfrm>
              <a:off x="10407801" y="2479974"/>
              <a:ext cx="148133" cy="148133"/>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a:spLocks noChangeAspect="1"/>
            </p:cNvSpPr>
            <p:nvPr/>
          </p:nvSpPr>
          <p:spPr>
            <a:xfrm>
              <a:off x="9895332" y="3319884"/>
              <a:ext cx="148133" cy="148133"/>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9" name="Straight Arrow Connector 38"/>
            <p:cNvCxnSpPr>
              <a:stCxn id="18" idx="1"/>
              <a:endCxn id="8" idx="6"/>
            </p:cNvCxnSpPr>
            <p:nvPr/>
          </p:nvCxnSpPr>
          <p:spPr>
            <a:xfrm flipH="1" flipV="1">
              <a:off x="9675745" y="3997176"/>
              <a:ext cx="166543" cy="371423"/>
            </a:xfrm>
            <a:prstGeom prst="straightConnector1">
              <a:avLst/>
            </a:prstGeom>
            <a:ln w="3175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8" idx="0"/>
              <a:endCxn id="7" idx="4"/>
            </p:cNvCxnSpPr>
            <p:nvPr/>
          </p:nvCxnSpPr>
          <p:spPr>
            <a:xfrm flipV="1">
              <a:off x="9601679" y="2826912"/>
              <a:ext cx="290650" cy="1096197"/>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7" idx="6"/>
              <a:endCxn id="32" idx="3"/>
            </p:cNvCxnSpPr>
            <p:nvPr/>
          </p:nvCxnSpPr>
          <p:spPr>
            <a:xfrm flipV="1">
              <a:off x="9966395" y="2606413"/>
              <a:ext cx="463100" cy="146433"/>
            </a:xfrm>
            <a:prstGeom prst="straightConnector1">
              <a:avLst/>
            </a:prstGeom>
            <a:ln w="3175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18" idx="0"/>
              <a:endCxn id="35" idx="4"/>
            </p:cNvCxnSpPr>
            <p:nvPr/>
          </p:nvCxnSpPr>
          <p:spPr>
            <a:xfrm flipV="1">
              <a:off x="9894661" y="3468017"/>
              <a:ext cx="74738" cy="878888"/>
            </a:xfrm>
            <a:prstGeom prst="straightConnector1">
              <a:avLst/>
            </a:prstGeom>
            <a:ln w="31750">
              <a:solidFill>
                <a:srgbClr val="00B050"/>
              </a:solidFill>
              <a:tailEnd type="arrow"/>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a:stCxn id="35" idx="7"/>
              <a:endCxn id="32" idx="4"/>
            </p:cNvCxnSpPr>
            <p:nvPr/>
          </p:nvCxnSpPr>
          <p:spPr>
            <a:xfrm flipV="1">
              <a:off x="10021771" y="2628107"/>
              <a:ext cx="460097" cy="713471"/>
            </a:xfrm>
            <a:prstGeom prst="straightConnector1">
              <a:avLst/>
            </a:prstGeom>
            <a:ln w="31750">
              <a:solidFill>
                <a:srgbClr val="00B050"/>
              </a:solidFill>
              <a:tailEnd type="arrow"/>
            </a:ln>
          </p:spPr>
          <p:style>
            <a:lnRef idx="1">
              <a:schemeClr val="accent1"/>
            </a:lnRef>
            <a:fillRef idx="0">
              <a:schemeClr val="accent1"/>
            </a:fillRef>
            <a:effectRef idx="0">
              <a:schemeClr val="accent1"/>
            </a:effectRef>
            <a:fontRef idx="minor">
              <a:schemeClr val="tx1"/>
            </a:fontRef>
          </p:style>
        </p:cxnSp>
      </p:grpSp>
      <p:grpSp>
        <p:nvGrpSpPr>
          <p:cNvPr id="136" name="Group 135"/>
          <p:cNvGrpSpPr/>
          <p:nvPr/>
        </p:nvGrpSpPr>
        <p:grpSpPr>
          <a:xfrm>
            <a:off x="8609045" y="1286076"/>
            <a:ext cx="1492897" cy="2444191"/>
            <a:chOff x="8916955" y="1211431"/>
            <a:chExt cx="1492897" cy="2444191"/>
          </a:xfrm>
        </p:grpSpPr>
        <p:sp>
          <p:nvSpPr>
            <p:cNvPr id="80" name="Rectangle 79"/>
            <p:cNvSpPr/>
            <p:nvPr/>
          </p:nvSpPr>
          <p:spPr>
            <a:xfrm>
              <a:off x="8916955" y="1211431"/>
              <a:ext cx="1492897" cy="2444191"/>
            </a:xfrm>
            <a:prstGeom prst="rect">
              <a:avLst/>
            </a:prstGeom>
            <a:solidFill>
              <a:schemeClr val="tx1"/>
            </a:solidFill>
            <a:ln w="38100">
              <a:solidFill>
                <a:schemeClr val="tx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a:spLocks noChangeAspect="1"/>
            </p:cNvSpPr>
            <p:nvPr/>
          </p:nvSpPr>
          <p:spPr>
            <a:xfrm>
              <a:off x="9169939" y="1640220"/>
              <a:ext cx="148133" cy="148133"/>
            </a:xfrm>
            <a:prstGeom prst="ellipse">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p:cNvSpPr>
              <a:spLocks noChangeAspect="1"/>
            </p:cNvSpPr>
            <p:nvPr/>
          </p:nvSpPr>
          <p:spPr>
            <a:xfrm>
              <a:off x="9577999" y="3065502"/>
              <a:ext cx="148133" cy="148133"/>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2" name="Straight Arrow Connector 91"/>
            <p:cNvCxnSpPr>
              <a:stCxn id="82" idx="4"/>
              <a:endCxn id="91" idx="1"/>
            </p:cNvCxnSpPr>
            <p:nvPr/>
          </p:nvCxnSpPr>
          <p:spPr>
            <a:xfrm>
              <a:off x="9244006" y="1788353"/>
              <a:ext cx="355687" cy="1298843"/>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94" name="Oval 93"/>
            <p:cNvSpPr>
              <a:spLocks noChangeAspect="1"/>
            </p:cNvSpPr>
            <p:nvPr/>
          </p:nvSpPr>
          <p:spPr>
            <a:xfrm>
              <a:off x="9988546" y="2272399"/>
              <a:ext cx="148133" cy="148133"/>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5" name="Straight Arrow Connector 94"/>
            <p:cNvCxnSpPr>
              <a:stCxn id="94" idx="1"/>
              <a:endCxn id="82" idx="5"/>
            </p:cNvCxnSpPr>
            <p:nvPr/>
          </p:nvCxnSpPr>
          <p:spPr>
            <a:xfrm flipH="1" flipV="1">
              <a:off x="9296378" y="1766659"/>
              <a:ext cx="713862" cy="527434"/>
            </a:xfrm>
            <a:prstGeom prst="straightConnector1">
              <a:avLst/>
            </a:prstGeom>
            <a:ln w="317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02" name="Straight Arrow Connector 101"/>
            <p:cNvCxnSpPr>
              <a:stCxn id="94" idx="4"/>
              <a:endCxn id="91" idx="0"/>
            </p:cNvCxnSpPr>
            <p:nvPr/>
          </p:nvCxnSpPr>
          <p:spPr>
            <a:xfrm flipH="1">
              <a:off x="9652066" y="2420532"/>
              <a:ext cx="410547" cy="644970"/>
            </a:xfrm>
            <a:prstGeom prst="straightConnector1">
              <a:avLst/>
            </a:prstGeom>
            <a:ln w="31750">
              <a:solidFill>
                <a:srgbClr val="00B050"/>
              </a:solidFill>
              <a:tailEnd type="arrow"/>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1224</TotalTime>
  <Words>3803</Words>
  <Application>Microsoft Office PowerPoint</Application>
  <PresentationFormat>Widescreen</PresentationFormat>
  <Paragraphs>260</Paragraphs>
  <Slides>28</Slides>
  <Notes>18</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Arial</vt:lpstr>
      <vt:lpstr>Calibri</vt:lpstr>
      <vt:lpstr>Trebuchet MS</vt:lpstr>
      <vt:lpstr>Tw Cen MT</vt:lpstr>
      <vt:lpstr>Circuit</vt:lpstr>
      <vt:lpstr> Securing Mobile  Ad-Hoc Networks </vt:lpstr>
      <vt:lpstr>Agenda</vt:lpstr>
      <vt:lpstr>Manet description</vt:lpstr>
      <vt:lpstr>Manet examples</vt:lpstr>
      <vt:lpstr>Networking protocol</vt:lpstr>
      <vt:lpstr>Security vulnerabilities</vt:lpstr>
      <vt:lpstr>Physical layer attacks</vt:lpstr>
      <vt:lpstr>Data Link layer attacks</vt:lpstr>
      <vt:lpstr>Network layer attacks</vt:lpstr>
      <vt:lpstr>Transport layer attacks</vt:lpstr>
      <vt:lpstr>routing protocol Attacks</vt:lpstr>
      <vt:lpstr>Security requirements</vt:lpstr>
      <vt:lpstr>SECURITY Methods</vt:lpstr>
      <vt:lpstr>Trust in ad-hoc network </vt:lpstr>
      <vt:lpstr>Cryptographic methods of authentication</vt:lpstr>
      <vt:lpstr>Secure AD-Hoc routing</vt:lpstr>
      <vt:lpstr>Protecting packet forwarding</vt:lpstr>
      <vt:lpstr>Intrusion detection systems</vt:lpstr>
      <vt:lpstr>Problems with Watchdog</vt:lpstr>
      <vt:lpstr>twoack</vt:lpstr>
      <vt:lpstr>Eaack – Enhanced Adaptive Acknowledgement</vt:lpstr>
      <vt:lpstr>EAACK DIAGRAM</vt:lpstr>
      <vt:lpstr>EAACK simulation</vt:lpstr>
      <vt:lpstr>Case study</vt:lpstr>
      <vt:lpstr>conclusion</vt:lpstr>
      <vt:lpstr>sources</vt:lpstr>
      <vt:lpstr>sources</vt:lpstr>
      <vt:lpstr>Questions and answers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Securing Mobile  Ad-Hoc Networks</dc:title>
  <dc:creator>Maciej Medyk</dc:creator>
  <cp:lastModifiedBy>Maciej Medyk</cp:lastModifiedBy>
  <cp:revision>87</cp:revision>
  <dcterms:created xsi:type="dcterms:W3CDTF">2016-03-10T04:05:41Z</dcterms:created>
  <dcterms:modified xsi:type="dcterms:W3CDTF">2016-04-05T18:49:31Z</dcterms:modified>
</cp:coreProperties>
</file>

<file path=docProps/thumbnail.jpeg>
</file>